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6" r:id="rId3"/>
    <p:sldId id="258" r:id="rId4"/>
    <p:sldId id="259" r:id="rId5"/>
    <p:sldId id="260" r:id="rId6"/>
    <p:sldId id="262" r:id="rId7"/>
    <p:sldId id="263" r:id="rId8"/>
    <p:sldId id="264" r:id="rId9"/>
    <p:sldId id="271" r:id="rId10"/>
    <p:sldId id="272" r:id="rId11"/>
    <p:sldId id="265" r:id="rId12"/>
    <p:sldId id="267" r:id="rId13"/>
    <p:sldId id="268" r:id="rId14"/>
    <p:sldId id="266"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6BD58B-B91D-41F6-8C1C-DA65736B3FE1}" type="datetimeFigureOut">
              <a:rPr kumimoji="1" lang="ja-JP" altLang="en-US" smtClean="0"/>
              <a:t>2018/2/15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DBB741-0062-4E07-A6DE-4E6E19C966BD}" type="slidenum">
              <a:rPr kumimoji="1" lang="ja-JP" altLang="en-US" smtClean="0"/>
              <a:t>‹#›</a:t>
            </a:fld>
            <a:endParaRPr kumimoji="1" lang="ja-JP" altLang="en-US"/>
          </a:p>
        </p:txBody>
      </p:sp>
    </p:spTree>
    <p:extLst>
      <p:ext uri="{BB962C8B-B14F-4D97-AF65-F5344CB8AC3E}">
        <p14:creationId xmlns:p14="http://schemas.microsoft.com/office/powerpoint/2010/main" val="34705249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1634DB-0963-470F-954D-2E6A89648CB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a:extLst>
              <a:ext uri="{FF2B5EF4-FFF2-40B4-BE49-F238E27FC236}">
                <a16:creationId xmlns:a16="http://schemas.microsoft.com/office/drawing/2014/main" id="{0B5279AF-8C2E-4171-B77C-18DB464037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C28BCB3-87D6-403E-B55B-3E637B92A49D}"/>
              </a:ext>
            </a:extLst>
          </p:cNvPr>
          <p:cNvSpPr>
            <a:spLocks noGrp="1"/>
          </p:cNvSpPr>
          <p:nvPr>
            <p:ph type="dt" sz="half" idx="10"/>
          </p:nvPr>
        </p:nvSpPr>
        <p:spPr/>
        <p:txBody>
          <a:bodyPr/>
          <a:lstStyle/>
          <a:p>
            <a:fld id="{859A42C4-227C-4963-9071-809E3BC1E16C}" type="datetime1">
              <a:rPr kumimoji="1" lang="ja-JP" altLang="en-US" smtClean="0"/>
              <a:t>2018/2/15</a:t>
            </a:fld>
            <a:endParaRPr kumimoji="1" lang="ja-JP" altLang="en-US"/>
          </a:p>
        </p:txBody>
      </p:sp>
      <p:sp>
        <p:nvSpPr>
          <p:cNvPr id="5" name="フッター プレースホルダー 4">
            <a:extLst>
              <a:ext uri="{FF2B5EF4-FFF2-40B4-BE49-F238E27FC236}">
                <a16:creationId xmlns:a16="http://schemas.microsoft.com/office/drawing/2014/main" id="{70CE59FB-E6CD-460F-8054-517484FBE9E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585407-DF9A-43A6-BF23-12EACD1A8C02}"/>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622342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18B245-B2F1-4B77-957D-D335C70D7AC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64577F6-FE6E-4F8B-940B-CF88CB495DB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5FCF010-1B78-488C-BEA4-49200833FA4B}"/>
              </a:ext>
            </a:extLst>
          </p:cNvPr>
          <p:cNvSpPr>
            <a:spLocks noGrp="1"/>
          </p:cNvSpPr>
          <p:nvPr>
            <p:ph type="dt" sz="half" idx="10"/>
          </p:nvPr>
        </p:nvSpPr>
        <p:spPr/>
        <p:txBody>
          <a:bodyPr/>
          <a:lstStyle/>
          <a:p>
            <a:fld id="{826BD1AD-CE7A-47E3-B677-7C9928015B59}" type="datetime1">
              <a:rPr kumimoji="1" lang="ja-JP" altLang="en-US" smtClean="0"/>
              <a:t>2018/2/15</a:t>
            </a:fld>
            <a:endParaRPr kumimoji="1" lang="ja-JP" altLang="en-US"/>
          </a:p>
        </p:txBody>
      </p:sp>
      <p:sp>
        <p:nvSpPr>
          <p:cNvPr id="5" name="フッター プレースホルダー 4">
            <a:extLst>
              <a:ext uri="{FF2B5EF4-FFF2-40B4-BE49-F238E27FC236}">
                <a16:creationId xmlns:a16="http://schemas.microsoft.com/office/drawing/2014/main" id="{8BD60AD8-592D-4B07-8564-87787BE2AC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500E7D7-F25D-401C-950B-2E1577C07FB5}"/>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2609261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B5C7D45-F04E-49D3-B3FC-4CD705556EA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0C5F847-AF4C-4AB3-8BB5-7ED6BAF5DB0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8387C30-EE74-4813-94A8-048398284CA2}"/>
              </a:ext>
            </a:extLst>
          </p:cNvPr>
          <p:cNvSpPr>
            <a:spLocks noGrp="1"/>
          </p:cNvSpPr>
          <p:nvPr>
            <p:ph type="dt" sz="half" idx="10"/>
          </p:nvPr>
        </p:nvSpPr>
        <p:spPr/>
        <p:txBody>
          <a:bodyPr/>
          <a:lstStyle/>
          <a:p>
            <a:fld id="{C324FC3E-98ED-4DFC-8D00-0AA1E93AA20D}" type="datetime1">
              <a:rPr kumimoji="1" lang="ja-JP" altLang="en-US" smtClean="0"/>
              <a:t>2018/2/15</a:t>
            </a:fld>
            <a:endParaRPr kumimoji="1" lang="ja-JP" altLang="en-US"/>
          </a:p>
        </p:txBody>
      </p:sp>
      <p:sp>
        <p:nvSpPr>
          <p:cNvPr id="5" name="フッター プレースホルダー 4">
            <a:extLst>
              <a:ext uri="{FF2B5EF4-FFF2-40B4-BE49-F238E27FC236}">
                <a16:creationId xmlns:a16="http://schemas.microsoft.com/office/drawing/2014/main" id="{732E51F3-41A2-4134-8600-61D358C2CF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CD80CAA-3846-407D-ADD6-673BA83E59A1}"/>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545960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9F0E56-E5AB-4CD6-82D6-EDF8AB3B18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702515A-B889-46EE-A5DD-DE618099849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D3D24AA-AA4D-4A9D-BF0B-CE39EBA9C02B}"/>
              </a:ext>
            </a:extLst>
          </p:cNvPr>
          <p:cNvSpPr>
            <a:spLocks noGrp="1"/>
          </p:cNvSpPr>
          <p:nvPr>
            <p:ph type="dt" sz="half" idx="10"/>
          </p:nvPr>
        </p:nvSpPr>
        <p:spPr/>
        <p:txBody>
          <a:bodyPr/>
          <a:lstStyle/>
          <a:p>
            <a:fld id="{87B07F63-725C-4A51-A2F4-3FE2DA12F14E}" type="datetime1">
              <a:rPr kumimoji="1" lang="ja-JP" altLang="en-US" smtClean="0"/>
              <a:t>2018/2/15</a:t>
            </a:fld>
            <a:endParaRPr kumimoji="1" lang="ja-JP" altLang="en-US"/>
          </a:p>
        </p:txBody>
      </p:sp>
      <p:sp>
        <p:nvSpPr>
          <p:cNvPr id="5" name="フッター プレースホルダー 4">
            <a:extLst>
              <a:ext uri="{FF2B5EF4-FFF2-40B4-BE49-F238E27FC236}">
                <a16:creationId xmlns:a16="http://schemas.microsoft.com/office/drawing/2014/main" id="{EA7AAA69-596F-447C-AB18-AA7B8E5A0D8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222599-CFB2-4575-9032-D9245BD2A962}"/>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1977574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CD12D5-9B17-4DE2-B23F-240855DA357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78BE05-86F2-4B16-9612-5ED0361412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186E481-1EE4-42EF-B214-87A95E5EC8AD}"/>
              </a:ext>
            </a:extLst>
          </p:cNvPr>
          <p:cNvSpPr>
            <a:spLocks noGrp="1"/>
          </p:cNvSpPr>
          <p:nvPr>
            <p:ph type="dt" sz="half" idx="10"/>
          </p:nvPr>
        </p:nvSpPr>
        <p:spPr/>
        <p:txBody>
          <a:bodyPr/>
          <a:lstStyle/>
          <a:p>
            <a:fld id="{0020F354-BC61-420A-87E3-0B73E6F74F52}" type="datetime1">
              <a:rPr kumimoji="1" lang="ja-JP" altLang="en-US" smtClean="0"/>
              <a:t>2018/2/15</a:t>
            </a:fld>
            <a:endParaRPr kumimoji="1" lang="ja-JP" altLang="en-US"/>
          </a:p>
        </p:txBody>
      </p:sp>
      <p:sp>
        <p:nvSpPr>
          <p:cNvPr id="5" name="フッター プレースホルダー 4">
            <a:extLst>
              <a:ext uri="{FF2B5EF4-FFF2-40B4-BE49-F238E27FC236}">
                <a16:creationId xmlns:a16="http://schemas.microsoft.com/office/drawing/2014/main" id="{D1221622-56D9-4FAB-8C76-9EB417E1DDB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CC76CB-B46B-434F-AB3B-49CD86EAD5D7}"/>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1607354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7A1269-AB63-415B-8649-DB952DD36E5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31EEE68-E777-43A9-B2F9-A71941EFF52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7AF4013-413E-40EC-B396-A92EDED330A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D13CCFE-B4E5-4FB5-A1D4-D2FF668F08BC}"/>
              </a:ext>
            </a:extLst>
          </p:cNvPr>
          <p:cNvSpPr>
            <a:spLocks noGrp="1"/>
          </p:cNvSpPr>
          <p:nvPr>
            <p:ph type="dt" sz="half" idx="10"/>
          </p:nvPr>
        </p:nvSpPr>
        <p:spPr/>
        <p:txBody>
          <a:bodyPr/>
          <a:lstStyle/>
          <a:p>
            <a:fld id="{0A67B46A-FF11-431B-90A9-50F5E0080421}" type="datetime1">
              <a:rPr kumimoji="1" lang="ja-JP" altLang="en-US" smtClean="0"/>
              <a:t>2018/2/15</a:t>
            </a:fld>
            <a:endParaRPr kumimoji="1" lang="ja-JP" altLang="en-US"/>
          </a:p>
        </p:txBody>
      </p:sp>
      <p:sp>
        <p:nvSpPr>
          <p:cNvPr id="6" name="フッター プレースホルダー 5">
            <a:extLst>
              <a:ext uri="{FF2B5EF4-FFF2-40B4-BE49-F238E27FC236}">
                <a16:creationId xmlns:a16="http://schemas.microsoft.com/office/drawing/2014/main" id="{92333CAC-826D-448B-9AE4-BE5F8CC7161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001805E-CFB3-484B-A527-48CF84CC749E}"/>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80983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77B154-87D0-4282-92D2-24BAF353779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447C990-42D5-41CC-BE88-D59641D211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3AEF8DC-4447-4CB9-B796-312319C8128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2D40A19-9E6A-4C3A-A095-433710CA0E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2D3CE99-2656-4BD7-9D93-E8D16D06B1B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6D1A089-EA24-4798-967D-22135F1F3A6D}"/>
              </a:ext>
            </a:extLst>
          </p:cNvPr>
          <p:cNvSpPr>
            <a:spLocks noGrp="1"/>
          </p:cNvSpPr>
          <p:nvPr>
            <p:ph type="dt" sz="half" idx="10"/>
          </p:nvPr>
        </p:nvSpPr>
        <p:spPr/>
        <p:txBody>
          <a:bodyPr/>
          <a:lstStyle/>
          <a:p>
            <a:fld id="{8DEA0A46-B4CB-4A85-82EB-BB5C9574C32C}" type="datetime1">
              <a:rPr kumimoji="1" lang="ja-JP" altLang="en-US" smtClean="0"/>
              <a:t>2018/2/15</a:t>
            </a:fld>
            <a:endParaRPr kumimoji="1" lang="ja-JP" altLang="en-US"/>
          </a:p>
        </p:txBody>
      </p:sp>
      <p:sp>
        <p:nvSpPr>
          <p:cNvPr id="8" name="フッター プレースホルダー 7">
            <a:extLst>
              <a:ext uri="{FF2B5EF4-FFF2-40B4-BE49-F238E27FC236}">
                <a16:creationId xmlns:a16="http://schemas.microsoft.com/office/drawing/2014/main" id="{2100167E-E41B-4415-A526-AC7F141F45A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858933D-8F9C-4279-B8A2-6089E814C58A}"/>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3033134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A7D616-A641-4BD0-8607-C2EF965F4C2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BAE65A6-FA67-4A2C-864B-74DF58E7F50F}"/>
              </a:ext>
            </a:extLst>
          </p:cNvPr>
          <p:cNvSpPr>
            <a:spLocks noGrp="1"/>
          </p:cNvSpPr>
          <p:nvPr>
            <p:ph type="dt" sz="half" idx="10"/>
          </p:nvPr>
        </p:nvSpPr>
        <p:spPr/>
        <p:txBody>
          <a:bodyPr/>
          <a:lstStyle/>
          <a:p>
            <a:fld id="{C514C34B-0D26-43FF-A282-94DD178620A0}" type="datetime1">
              <a:rPr kumimoji="1" lang="ja-JP" altLang="en-US" smtClean="0"/>
              <a:t>2018/2/15</a:t>
            </a:fld>
            <a:endParaRPr kumimoji="1" lang="ja-JP" altLang="en-US"/>
          </a:p>
        </p:txBody>
      </p:sp>
      <p:sp>
        <p:nvSpPr>
          <p:cNvPr id="4" name="フッター プレースホルダー 3">
            <a:extLst>
              <a:ext uri="{FF2B5EF4-FFF2-40B4-BE49-F238E27FC236}">
                <a16:creationId xmlns:a16="http://schemas.microsoft.com/office/drawing/2014/main" id="{E3F34000-3671-4B0A-8DBA-54D93639908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95A25A3-B62B-4271-85D7-8731E8007E95}"/>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2102718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AB172DB-A0B3-4868-A970-7FB3F8784B7B}"/>
              </a:ext>
            </a:extLst>
          </p:cNvPr>
          <p:cNvSpPr>
            <a:spLocks noGrp="1"/>
          </p:cNvSpPr>
          <p:nvPr>
            <p:ph type="dt" sz="half" idx="10"/>
          </p:nvPr>
        </p:nvSpPr>
        <p:spPr/>
        <p:txBody>
          <a:bodyPr/>
          <a:lstStyle/>
          <a:p>
            <a:fld id="{A57F743F-915D-44C7-87CD-FD7DF05D922F}" type="datetime1">
              <a:rPr kumimoji="1" lang="ja-JP" altLang="en-US" smtClean="0"/>
              <a:t>2018/2/15</a:t>
            </a:fld>
            <a:endParaRPr kumimoji="1" lang="ja-JP" altLang="en-US"/>
          </a:p>
        </p:txBody>
      </p:sp>
      <p:sp>
        <p:nvSpPr>
          <p:cNvPr id="3" name="フッター プレースホルダー 2">
            <a:extLst>
              <a:ext uri="{FF2B5EF4-FFF2-40B4-BE49-F238E27FC236}">
                <a16:creationId xmlns:a16="http://schemas.microsoft.com/office/drawing/2014/main" id="{E1C8B7D6-EB43-40ED-8C16-E5954C788B8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7CEC58F-22BE-487F-B7A0-033131564445}"/>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182975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E4032D-046A-4F7D-9726-D5B2DBDF9B0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B9EAEA2-8B77-4773-84B0-28DC049A83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7A190EC-0F9D-4132-ACFA-63AD544155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7B9DFC7-7AC1-4B35-BDC2-5E48FC3D1FBA}"/>
              </a:ext>
            </a:extLst>
          </p:cNvPr>
          <p:cNvSpPr>
            <a:spLocks noGrp="1"/>
          </p:cNvSpPr>
          <p:nvPr>
            <p:ph type="dt" sz="half" idx="10"/>
          </p:nvPr>
        </p:nvSpPr>
        <p:spPr/>
        <p:txBody>
          <a:bodyPr/>
          <a:lstStyle/>
          <a:p>
            <a:fld id="{7D34D492-1603-46D1-9A86-9F4D4DCD877E}" type="datetime1">
              <a:rPr kumimoji="1" lang="ja-JP" altLang="en-US" smtClean="0"/>
              <a:t>2018/2/15</a:t>
            </a:fld>
            <a:endParaRPr kumimoji="1" lang="ja-JP" altLang="en-US"/>
          </a:p>
        </p:txBody>
      </p:sp>
      <p:sp>
        <p:nvSpPr>
          <p:cNvPr id="6" name="フッター プレースホルダー 5">
            <a:extLst>
              <a:ext uri="{FF2B5EF4-FFF2-40B4-BE49-F238E27FC236}">
                <a16:creationId xmlns:a16="http://schemas.microsoft.com/office/drawing/2014/main" id="{F095F8A7-F23D-4E4D-9B10-B71589E4C7A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89C7EEC-44E5-4EE5-A6B1-8965071743D7}"/>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264863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7F90D5-57EC-40A6-A8E7-D88B60C3D49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F044F17-5931-4AEA-B56C-F8A2ACBCF1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8E106F1-D800-4044-8FC7-0AEDCC824C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02519F-C4CB-4C8B-A810-6BE723ADE52F}"/>
              </a:ext>
            </a:extLst>
          </p:cNvPr>
          <p:cNvSpPr>
            <a:spLocks noGrp="1"/>
          </p:cNvSpPr>
          <p:nvPr>
            <p:ph type="dt" sz="half" idx="10"/>
          </p:nvPr>
        </p:nvSpPr>
        <p:spPr/>
        <p:txBody>
          <a:bodyPr/>
          <a:lstStyle/>
          <a:p>
            <a:fld id="{DC0FFEAE-087F-4B61-BFDE-6ED15C3C59AF}" type="datetime1">
              <a:rPr kumimoji="1" lang="ja-JP" altLang="en-US" smtClean="0"/>
              <a:t>2018/2/15</a:t>
            </a:fld>
            <a:endParaRPr kumimoji="1" lang="ja-JP" altLang="en-US"/>
          </a:p>
        </p:txBody>
      </p:sp>
      <p:sp>
        <p:nvSpPr>
          <p:cNvPr id="6" name="フッター プレースホルダー 5">
            <a:extLst>
              <a:ext uri="{FF2B5EF4-FFF2-40B4-BE49-F238E27FC236}">
                <a16:creationId xmlns:a16="http://schemas.microsoft.com/office/drawing/2014/main" id="{E5AB1C1B-4604-430A-91B4-AB8AACB70B5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B9ABC9A-4101-4C60-A867-BEFD908BD1B9}"/>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3084577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30C6132-0E9B-4619-8E1E-6B4C7FCC03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A0D2F4B-22E8-41D8-B072-91134BB3E0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5351F8-DBA8-4F2B-B311-7B989EED88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778A4-233F-41B1-BB43-6D5A4C89ABC7}" type="datetime1">
              <a:rPr kumimoji="1" lang="ja-JP" altLang="en-US" smtClean="0"/>
              <a:t>2018/2/15</a:t>
            </a:fld>
            <a:endParaRPr kumimoji="1" lang="ja-JP" altLang="en-US"/>
          </a:p>
        </p:txBody>
      </p:sp>
      <p:sp>
        <p:nvSpPr>
          <p:cNvPr id="5" name="フッター プレースホルダー 4">
            <a:extLst>
              <a:ext uri="{FF2B5EF4-FFF2-40B4-BE49-F238E27FC236}">
                <a16:creationId xmlns:a16="http://schemas.microsoft.com/office/drawing/2014/main" id="{4C8F5CAD-28B3-4FA2-8EC1-F72570D96F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6FCAFF7-ADB5-44B3-8D14-181C3998D5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3134389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 Id="rId4" Type="http://schemas.openxmlformats.org/officeDocument/2006/relationships/image" Target="../media/image19.emf"/></Relationships>
</file>

<file path=ppt/slides/_rels/slide1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emf"/></Relationships>
</file>

<file path=ppt/slides/_rels/slide13.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xml"/><Relationship Id="rId4" Type="http://schemas.openxmlformats.org/officeDocument/2006/relationships/image" Target="../media/image1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2C4219F-BCC5-45FB-9B1C-D81F3F404050}"/>
              </a:ext>
            </a:extLst>
          </p:cNvPr>
          <p:cNvSpPr txBox="1"/>
          <p:nvPr/>
        </p:nvSpPr>
        <p:spPr>
          <a:xfrm>
            <a:off x="325315" y="404445"/>
            <a:ext cx="5495193" cy="369332"/>
          </a:xfrm>
          <a:prstGeom prst="rect">
            <a:avLst/>
          </a:prstGeom>
          <a:noFill/>
        </p:spPr>
        <p:txBody>
          <a:bodyPr wrap="square" rtlCol="0">
            <a:spAutoFit/>
          </a:bodyPr>
          <a:lstStyle/>
          <a:p>
            <a:r>
              <a:rPr kumimoji="1" lang="ja-JP" altLang="en-US" dirty="0">
                <a:latin typeface="ＭＳ Ｐゴシック" panose="020B0600070205080204" pitchFamily="50" charset="-128"/>
                <a:ea typeface="ＭＳ Ｐゴシック" panose="020B0600070205080204" pitchFamily="50" charset="-128"/>
              </a:rPr>
              <a:t>平成</a:t>
            </a:r>
            <a:r>
              <a:rPr kumimoji="1" lang="en-US" altLang="ja-JP" dirty="0">
                <a:latin typeface="ＭＳ Ｐゴシック" panose="020B0600070205080204" pitchFamily="50" charset="-128"/>
                <a:ea typeface="ＭＳ Ｐゴシック" panose="020B0600070205080204" pitchFamily="50" charset="-128"/>
              </a:rPr>
              <a:t>29</a:t>
            </a:r>
            <a:r>
              <a:rPr kumimoji="1" lang="ja-JP" altLang="en-US" dirty="0">
                <a:latin typeface="ＭＳ Ｐゴシック" panose="020B0600070205080204" pitchFamily="50" charset="-128"/>
                <a:ea typeface="ＭＳ Ｐゴシック" panose="020B0600070205080204" pitchFamily="50" charset="-128"/>
              </a:rPr>
              <a:t>年度　伴走型小規模事業者支援推進事業</a:t>
            </a:r>
          </a:p>
        </p:txBody>
      </p:sp>
      <p:sp>
        <p:nvSpPr>
          <p:cNvPr id="5" name="テキスト ボックス 4">
            <a:extLst>
              <a:ext uri="{FF2B5EF4-FFF2-40B4-BE49-F238E27FC236}">
                <a16:creationId xmlns:a16="http://schemas.microsoft.com/office/drawing/2014/main" id="{54624D5C-9624-4B88-998A-F0EC2B39676B}"/>
              </a:ext>
            </a:extLst>
          </p:cNvPr>
          <p:cNvSpPr txBox="1"/>
          <p:nvPr/>
        </p:nvSpPr>
        <p:spPr>
          <a:xfrm>
            <a:off x="1776046" y="2576145"/>
            <a:ext cx="8554915" cy="1077218"/>
          </a:xfrm>
          <a:prstGeom prst="rect">
            <a:avLst/>
          </a:prstGeom>
          <a:noFill/>
        </p:spPr>
        <p:txBody>
          <a:bodyPr wrap="square" rtlCol="0">
            <a:spAutoFit/>
          </a:bodyPr>
          <a:lstStyle/>
          <a:p>
            <a:pPr algn="ctr"/>
            <a:r>
              <a:rPr kumimoji="1" lang="ja-JP" altLang="en-US" sz="3200" dirty="0">
                <a:latin typeface="ＭＳ Ｐゴシック" panose="020B0600070205080204" pitchFamily="50" charset="-128"/>
                <a:ea typeface="ＭＳ Ｐゴシック" panose="020B0600070205080204" pitchFamily="50" charset="-128"/>
              </a:rPr>
              <a:t>平成</a:t>
            </a:r>
            <a:r>
              <a:rPr kumimoji="1" lang="en-US" altLang="ja-JP" sz="3200" dirty="0">
                <a:latin typeface="ＭＳ Ｐゴシック" panose="020B0600070205080204" pitchFamily="50" charset="-128"/>
                <a:ea typeface="ＭＳ Ｐゴシック" panose="020B0600070205080204" pitchFamily="50" charset="-128"/>
              </a:rPr>
              <a:t>29</a:t>
            </a:r>
            <a:r>
              <a:rPr kumimoji="1" lang="ja-JP" altLang="en-US" sz="3200">
                <a:latin typeface="ＭＳ Ｐゴシック" panose="020B0600070205080204" pitchFamily="50" charset="-128"/>
                <a:ea typeface="ＭＳ Ｐゴシック" panose="020B0600070205080204" pitchFamily="50" charset="-128"/>
              </a:rPr>
              <a:t>年度下期　事</a:t>
            </a:r>
            <a:r>
              <a:rPr kumimoji="1" lang="ja-JP" altLang="en-US" sz="3200" dirty="0">
                <a:latin typeface="ＭＳ Ｐゴシック" panose="020B0600070205080204" pitchFamily="50" charset="-128"/>
                <a:ea typeface="ＭＳ Ｐゴシック" panose="020B0600070205080204" pitchFamily="50" charset="-128"/>
              </a:rPr>
              <a:t>業者アンケート調査結果</a:t>
            </a:r>
            <a:endParaRPr kumimoji="1" lang="en-US" altLang="ja-JP" sz="3200" dirty="0">
              <a:latin typeface="ＭＳ Ｐゴシック" panose="020B0600070205080204" pitchFamily="50" charset="-128"/>
              <a:ea typeface="ＭＳ Ｐゴシック" panose="020B0600070205080204" pitchFamily="50" charset="-128"/>
            </a:endParaRPr>
          </a:p>
          <a:p>
            <a:pPr algn="ctr"/>
            <a:r>
              <a:rPr lang="ja-JP" altLang="en-US" sz="3200" dirty="0">
                <a:latin typeface="ＭＳ Ｐゴシック" panose="020B0600070205080204" pitchFamily="50" charset="-128"/>
                <a:ea typeface="ＭＳ Ｐゴシック" panose="020B0600070205080204" pitchFamily="50" charset="-128"/>
              </a:rPr>
              <a:t>（平成</a:t>
            </a:r>
            <a:r>
              <a:rPr lang="en-US" altLang="ja-JP" sz="3200" dirty="0">
                <a:latin typeface="ＭＳ Ｐゴシック" panose="020B0600070205080204" pitchFamily="50" charset="-128"/>
                <a:ea typeface="ＭＳ Ｐゴシック" panose="020B0600070205080204" pitchFamily="50" charset="-128"/>
              </a:rPr>
              <a:t>30</a:t>
            </a:r>
            <a:r>
              <a:rPr lang="ja-JP" altLang="en-US" sz="3200" dirty="0">
                <a:latin typeface="ＭＳ Ｐゴシック" panose="020B0600070205080204" pitchFamily="50" charset="-128"/>
                <a:ea typeface="ＭＳ Ｐゴシック" panose="020B0600070205080204" pitchFamily="50" charset="-128"/>
              </a:rPr>
              <a:t>年</a:t>
            </a:r>
            <a:r>
              <a:rPr lang="en-US" altLang="ja-JP" sz="3200" dirty="0">
                <a:latin typeface="ＭＳ Ｐゴシック" panose="020B0600070205080204" pitchFamily="50" charset="-128"/>
                <a:ea typeface="ＭＳ Ｐゴシック" panose="020B0600070205080204" pitchFamily="50" charset="-128"/>
              </a:rPr>
              <a:t>1</a:t>
            </a:r>
            <a:r>
              <a:rPr lang="ja-JP" altLang="en-US" sz="3200" dirty="0">
                <a:latin typeface="ＭＳ Ｐゴシック" panose="020B0600070205080204" pitchFamily="50" charset="-128"/>
                <a:ea typeface="ＭＳ Ｐゴシック" panose="020B0600070205080204" pitchFamily="50" charset="-128"/>
              </a:rPr>
              <a:t>月実施）</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758F6506-84FA-4C02-9C39-143D14D69D32}"/>
              </a:ext>
            </a:extLst>
          </p:cNvPr>
          <p:cNvSpPr txBox="1"/>
          <p:nvPr/>
        </p:nvSpPr>
        <p:spPr>
          <a:xfrm>
            <a:off x="8379070" y="5908429"/>
            <a:ext cx="3112477" cy="369332"/>
          </a:xfrm>
          <a:prstGeom prst="rect">
            <a:avLst/>
          </a:prstGeom>
          <a:noFill/>
        </p:spPr>
        <p:txBody>
          <a:bodyPr wrap="square" rtlCol="0">
            <a:spAutoFit/>
          </a:bodyPr>
          <a:lstStyle/>
          <a:p>
            <a:r>
              <a:rPr kumimoji="1" lang="ja-JP" altLang="en-US" dirty="0">
                <a:latin typeface="ＭＳ Ｐゴシック" panose="020B0600070205080204" pitchFamily="50" charset="-128"/>
                <a:ea typeface="ＭＳ Ｐゴシック" panose="020B0600070205080204" pitchFamily="50" charset="-128"/>
              </a:rPr>
              <a:t>平成</a:t>
            </a:r>
            <a:r>
              <a:rPr kumimoji="1" lang="en-US" altLang="ja-JP" dirty="0">
                <a:latin typeface="ＭＳ Ｐゴシック" panose="020B0600070205080204" pitchFamily="50" charset="-128"/>
                <a:ea typeface="ＭＳ Ｐゴシック" panose="020B0600070205080204" pitchFamily="50" charset="-128"/>
              </a:rPr>
              <a:t>30</a:t>
            </a:r>
            <a:r>
              <a:rPr lang="ja-JP" altLang="en-US" dirty="0">
                <a:latin typeface="ＭＳ Ｐゴシック" panose="020B0600070205080204" pitchFamily="50" charset="-128"/>
                <a:ea typeface="ＭＳ Ｐゴシック" panose="020B0600070205080204" pitchFamily="50" charset="-128"/>
              </a:rPr>
              <a:t>年</a:t>
            </a:r>
            <a:r>
              <a:rPr lang="en-US" altLang="ja-JP" dirty="0">
                <a:latin typeface="ＭＳ Ｐゴシック" panose="020B0600070205080204" pitchFamily="50" charset="-128"/>
                <a:ea typeface="ＭＳ Ｐゴシック" panose="020B0600070205080204" pitchFamily="50" charset="-128"/>
              </a:rPr>
              <a:t>2</a:t>
            </a:r>
            <a:r>
              <a:rPr lang="ja-JP" altLang="en-US" dirty="0">
                <a:latin typeface="ＭＳ Ｐゴシック" panose="020B0600070205080204" pitchFamily="50" charset="-128"/>
                <a:ea typeface="ＭＳ Ｐゴシック" panose="020B0600070205080204" pitchFamily="50" charset="-128"/>
              </a:rPr>
              <a:t>月 函館東商工会</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EA91CF85-EC28-4211-BDB8-9663394405FD}"/>
              </a:ext>
            </a:extLst>
          </p:cNvPr>
          <p:cNvSpPr>
            <a:spLocks noGrp="1"/>
          </p:cNvSpPr>
          <p:nvPr>
            <p:ph type="sldNum" sz="quarter" idx="12"/>
          </p:nvPr>
        </p:nvSpPr>
        <p:spPr/>
        <p:txBody>
          <a:bodyPr/>
          <a:lstStyle/>
          <a:p>
            <a:fld id="{87FC8D82-8234-4172-B25F-120A310F6D37}" type="slidenum">
              <a:rPr kumimoji="1" lang="ja-JP" altLang="en-US" smtClean="0"/>
              <a:t>1</a:t>
            </a:fld>
            <a:endParaRPr kumimoji="1" lang="ja-JP" altLang="en-US"/>
          </a:p>
        </p:txBody>
      </p:sp>
    </p:spTree>
    <p:extLst>
      <p:ext uri="{BB962C8B-B14F-4D97-AF65-F5344CB8AC3E}">
        <p14:creationId xmlns:p14="http://schemas.microsoft.com/office/powerpoint/2010/main" val="292298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弱みを克服・改善するために・・・</a:t>
            </a:r>
          </a:p>
        </p:txBody>
      </p:sp>
      <p:sp>
        <p:nvSpPr>
          <p:cNvPr id="2" name="スライド番号プレースホルダー 1">
            <a:extLst>
              <a:ext uri="{FF2B5EF4-FFF2-40B4-BE49-F238E27FC236}">
                <a16:creationId xmlns:a16="http://schemas.microsoft.com/office/drawing/2014/main" id="{0BD907FD-E28F-485E-B66D-450016419D5A}"/>
              </a:ext>
            </a:extLst>
          </p:cNvPr>
          <p:cNvSpPr>
            <a:spLocks noGrp="1"/>
          </p:cNvSpPr>
          <p:nvPr>
            <p:ph type="sldNum" sz="quarter" idx="12"/>
          </p:nvPr>
        </p:nvSpPr>
        <p:spPr/>
        <p:txBody>
          <a:bodyPr/>
          <a:lstStyle/>
          <a:p>
            <a:fld id="{87FC8D82-8234-4172-B25F-120A310F6D37}" type="slidenum">
              <a:rPr kumimoji="1" lang="ja-JP" altLang="en-US" smtClean="0"/>
              <a:t>10</a:t>
            </a:fld>
            <a:endParaRPr kumimoji="1" lang="ja-JP" altLang="en-US"/>
          </a:p>
        </p:txBody>
      </p:sp>
      <p:sp>
        <p:nvSpPr>
          <p:cNvPr id="7" name="テキスト ボックス 6">
            <a:extLst>
              <a:ext uri="{FF2B5EF4-FFF2-40B4-BE49-F238E27FC236}">
                <a16:creationId xmlns:a16="http://schemas.microsoft.com/office/drawing/2014/main" id="{CDEF79AD-70EC-40EA-AD1B-022F24FFAB60}"/>
              </a:ext>
            </a:extLst>
          </p:cNvPr>
          <p:cNvSpPr txBox="1"/>
          <p:nvPr/>
        </p:nvSpPr>
        <p:spPr>
          <a:xfrm>
            <a:off x="8484576" y="805505"/>
            <a:ext cx="3068515" cy="3293209"/>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回答数は少なかったが、あきらめ感が漂ったり、抽象的な表現にとどまる結果となった。</a:t>
            </a:r>
            <a:endParaRPr kumimoji="1"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時間が経過して取り返しのつかない事態になる前に、専門家等の第三者による客観的な弱みを認識し、その克服・改善方法について早期に検討していくことが必要である。</a:t>
            </a:r>
          </a:p>
        </p:txBody>
      </p:sp>
      <p:pic>
        <p:nvPicPr>
          <p:cNvPr id="3" name="図 2">
            <a:extLst>
              <a:ext uri="{FF2B5EF4-FFF2-40B4-BE49-F238E27FC236}">
                <a16:creationId xmlns:a16="http://schemas.microsoft.com/office/drawing/2014/main" id="{24F9A662-B937-4BFA-B958-C5B92CA95391}"/>
              </a:ext>
            </a:extLst>
          </p:cNvPr>
          <p:cNvPicPr>
            <a:picLocks noChangeAspect="1"/>
          </p:cNvPicPr>
          <p:nvPr/>
        </p:nvPicPr>
        <p:blipFill>
          <a:blip r:embed="rId2"/>
          <a:stretch>
            <a:fillRect/>
          </a:stretch>
        </p:blipFill>
        <p:spPr>
          <a:xfrm>
            <a:off x="516195" y="738554"/>
            <a:ext cx="7619348" cy="3630213"/>
          </a:xfrm>
          <a:prstGeom prst="rect">
            <a:avLst/>
          </a:prstGeom>
        </p:spPr>
      </p:pic>
    </p:spTree>
    <p:extLst>
      <p:ext uri="{BB962C8B-B14F-4D97-AF65-F5344CB8AC3E}">
        <p14:creationId xmlns:p14="http://schemas.microsoft.com/office/powerpoint/2010/main" val="1935291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経営環境の把握</a:t>
            </a:r>
          </a:p>
        </p:txBody>
      </p:sp>
      <p:sp>
        <p:nvSpPr>
          <p:cNvPr id="2" name="スライド番号プレースホルダー 1">
            <a:extLst>
              <a:ext uri="{FF2B5EF4-FFF2-40B4-BE49-F238E27FC236}">
                <a16:creationId xmlns:a16="http://schemas.microsoft.com/office/drawing/2014/main" id="{6F395490-4F59-4146-B4A0-05FD6DB80DDB}"/>
              </a:ext>
            </a:extLst>
          </p:cNvPr>
          <p:cNvSpPr>
            <a:spLocks noGrp="1"/>
          </p:cNvSpPr>
          <p:nvPr>
            <p:ph type="sldNum" sz="quarter" idx="12"/>
          </p:nvPr>
        </p:nvSpPr>
        <p:spPr/>
        <p:txBody>
          <a:bodyPr/>
          <a:lstStyle/>
          <a:p>
            <a:fld id="{87FC8D82-8234-4172-B25F-120A310F6D37}" type="slidenum">
              <a:rPr kumimoji="1" lang="ja-JP" altLang="en-US" smtClean="0"/>
              <a:t>11</a:t>
            </a:fld>
            <a:endParaRPr kumimoji="1" lang="ja-JP" altLang="en-US"/>
          </a:p>
        </p:txBody>
      </p:sp>
      <p:sp>
        <p:nvSpPr>
          <p:cNvPr id="6" name="テキスト ボックス 5">
            <a:extLst>
              <a:ext uri="{FF2B5EF4-FFF2-40B4-BE49-F238E27FC236}">
                <a16:creationId xmlns:a16="http://schemas.microsoft.com/office/drawing/2014/main" id="{EA0F5790-5E4C-4122-B809-0ED5B1E71226}"/>
              </a:ext>
            </a:extLst>
          </p:cNvPr>
          <p:cNvSpPr txBox="1"/>
          <p:nvPr/>
        </p:nvSpPr>
        <p:spPr>
          <a:xfrm>
            <a:off x="4000500" y="805506"/>
            <a:ext cx="7552592" cy="1631216"/>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lang="ja-JP" altLang="en-US" dirty="0">
                <a:latin typeface="ＭＳ Ｐゴシック" panose="020B0600070205080204" pitchFamily="50" charset="-128"/>
                <a:ea typeface="ＭＳ Ｐゴシック" panose="020B0600070205080204" pitchFamily="50" charset="-128"/>
              </a:rPr>
              <a:t>半数以上が経営状況をきちんと把握したいと考えているが、決算時期の年に一度という頻度が多い。</a:t>
            </a:r>
            <a:r>
              <a:rPr lang="ja-JP" altLang="en-US" dirty="0">
                <a:solidFill>
                  <a:srgbClr val="FF0000"/>
                </a:solidFill>
                <a:latin typeface="ＭＳ Ｐゴシック" panose="020B0600070205080204" pitchFamily="50" charset="-128"/>
                <a:ea typeface="ＭＳ Ｐゴシック" panose="020B0600070205080204" pitchFamily="50" charset="-128"/>
              </a:rPr>
              <a:t>売上高だけでも月次で把握すべき</a:t>
            </a:r>
            <a:r>
              <a:rPr lang="ja-JP" altLang="en-US" dirty="0">
                <a:latin typeface="ＭＳ Ｐゴシック" panose="020B0600070205080204" pitchFamily="50" charset="-128"/>
                <a:ea typeface="ＭＳ Ｐゴシック" panose="020B0600070205080204" pitchFamily="50" charset="-128"/>
              </a:rPr>
              <a:t>である。</a:t>
            </a:r>
            <a:endParaRPr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lang="ja-JP" altLang="en-US" dirty="0">
                <a:latin typeface="ＭＳ Ｐゴシック" panose="020B0600070205080204" pitchFamily="50" charset="-128"/>
                <a:ea typeface="ＭＳ Ｐゴシック" panose="020B0600070205080204" pitchFamily="50" charset="-128"/>
              </a:rPr>
              <a:t>顧客ニーズの把握方法については、「会話やメール」が</a:t>
            </a:r>
            <a:r>
              <a:rPr lang="en-US" altLang="ja-JP" dirty="0">
                <a:latin typeface="ＭＳ Ｐゴシック" panose="020B0600070205080204" pitchFamily="50" charset="-128"/>
                <a:ea typeface="ＭＳ Ｐゴシック" panose="020B0600070205080204" pitchFamily="50" charset="-128"/>
              </a:rPr>
              <a:t>36.8</a:t>
            </a:r>
            <a:r>
              <a:rPr lang="ja-JP" altLang="en-US" dirty="0">
                <a:latin typeface="ＭＳ Ｐゴシック" panose="020B0600070205080204" pitchFamily="50" charset="-128"/>
                <a:ea typeface="ＭＳ Ｐゴシック" panose="020B0600070205080204" pitchFamily="50" charset="-128"/>
              </a:rPr>
              <a:t>％と圧倒的に多かった。情報収集には費用はかけられないため、「</a:t>
            </a:r>
            <a:r>
              <a:rPr lang="en-US" altLang="ja-JP" dirty="0">
                <a:solidFill>
                  <a:srgbClr val="FF0000"/>
                </a:solidFill>
                <a:latin typeface="ＭＳ Ｐゴシック" panose="020B0600070205080204" pitchFamily="50" charset="-128"/>
                <a:ea typeface="ＭＳ Ｐゴシック" panose="020B0600070205080204" pitchFamily="50" charset="-128"/>
              </a:rPr>
              <a:t>IT</a:t>
            </a:r>
            <a:r>
              <a:rPr lang="ja-JP" altLang="en-US" dirty="0">
                <a:solidFill>
                  <a:srgbClr val="FF0000"/>
                </a:solidFill>
                <a:latin typeface="ＭＳ Ｐゴシック" panose="020B0600070205080204" pitchFamily="50" charset="-128"/>
                <a:ea typeface="ＭＳ Ｐゴシック" panose="020B0600070205080204" pitchFamily="50" charset="-128"/>
              </a:rPr>
              <a:t>の活用による双方向の広告宣伝</a:t>
            </a:r>
            <a:r>
              <a:rPr lang="ja-JP" altLang="en-US" dirty="0">
                <a:latin typeface="ＭＳ Ｐゴシック" panose="020B0600070205080204" pitchFamily="50" charset="-128"/>
                <a:ea typeface="ＭＳ Ｐゴシック" panose="020B0600070205080204" pitchFamily="50" charset="-128"/>
              </a:rPr>
              <a:t>」が当面の小規模事業者の課題ではないか。</a:t>
            </a:r>
            <a:endParaRPr lang="en-US" altLang="ja-JP" dirty="0">
              <a:latin typeface="ＭＳ Ｐゴシック" panose="020B0600070205080204" pitchFamily="50" charset="-128"/>
              <a:ea typeface="ＭＳ Ｐゴシック" panose="020B0600070205080204" pitchFamily="50" charset="-128"/>
            </a:endParaRPr>
          </a:p>
        </p:txBody>
      </p:sp>
      <p:pic>
        <p:nvPicPr>
          <p:cNvPr id="7" name="図 6">
            <a:extLst>
              <a:ext uri="{FF2B5EF4-FFF2-40B4-BE49-F238E27FC236}">
                <a16:creationId xmlns:a16="http://schemas.microsoft.com/office/drawing/2014/main" id="{34A307D6-4B35-483C-9A9C-F626773DA7A4}"/>
              </a:ext>
            </a:extLst>
          </p:cNvPr>
          <p:cNvPicPr>
            <a:picLocks noChangeAspect="1"/>
          </p:cNvPicPr>
          <p:nvPr/>
        </p:nvPicPr>
        <p:blipFill>
          <a:blip r:embed="rId2"/>
          <a:stretch>
            <a:fillRect/>
          </a:stretch>
        </p:blipFill>
        <p:spPr>
          <a:xfrm>
            <a:off x="800100" y="1010018"/>
            <a:ext cx="2963008" cy="2620717"/>
          </a:xfrm>
          <a:prstGeom prst="rect">
            <a:avLst/>
          </a:prstGeom>
        </p:spPr>
      </p:pic>
      <p:pic>
        <p:nvPicPr>
          <p:cNvPr id="8" name="図 7">
            <a:extLst>
              <a:ext uri="{FF2B5EF4-FFF2-40B4-BE49-F238E27FC236}">
                <a16:creationId xmlns:a16="http://schemas.microsoft.com/office/drawing/2014/main" id="{A445E354-9C5D-4FCD-B9A7-AF9B69EF071B}"/>
              </a:ext>
            </a:extLst>
          </p:cNvPr>
          <p:cNvPicPr>
            <a:picLocks noChangeAspect="1"/>
          </p:cNvPicPr>
          <p:nvPr/>
        </p:nvPicPr>
        <p:blipFill>
          <a:blip r:embed="rId3"/>
          <a:stretch>
            <a:fillRect/>
          </a:stretch>
        </p:blipFill>
        <p:spPr>
          <a:xfrm>
            <a:off x="800100" y="3735633"/>
            <a:ext cx="2963008" cy="2620717"/>
          </a:xfrm>
          <a:prstGeom prst="rect">
            <a:avLst/>
          </a:prstGeom>
        </p:spPr>
      </p:pic>
      <p:pic>
        <p:nvPicPr>
          <p:cNvPr id="9" name="図 8">
            <a:extLst>
              <a:ext uri="{FF2B5EF4-FFF2-40B4-BE49-F238E27FC236}">
                <a16:creationId xmlns:a16="http://schemas.microsoft.com/office/drawing/2014/main" id="{28D684EC-E844-4B82-8C1A-7D97E9AAD3FA}"/>
              </a:ext>
            </a:extLst>
          </p:cNvPr>
          <p:cNvPicPr>
            <a:picLocks noChangeAspect="1"/>
          </p:cNvPicPr>
          <p:nvPr/>
        </p:nvPicPr>
        <p:blipFill>
          <a:blip r:embed="rId4"/>
          <a:stretch>
            <a:fillRect/>
          </a:stretch>
        </p:blipFill>
        <p:spPr>
          <a:xfrm>
            <a:off x="4202878" y="2637692"/>
            <a:ext cx="6539117" cy="3718658"/>
          </a:xfrm>
          <a:prstGeom prst="rect">
            <a:avLst/>
          </a:prstGeom>
        </p:spPr>
      </p:pic>
    </p:spTree>
    <p:extLst>
      <p:ext uri="{BB962C8B-B14F-4D97-AF65-F5344CB8AC3E}">
        <p14:creationId xmlns:p14="http://schemas.microsoft.com/office/powerpoint/2010/main" val="3120673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事業計画の策定</a:t>
            </a:r>
          </a:p>
        </p:txBody>
      </p:sp>
      <p:sp>
        <p:nvSpPr>
          <p:cNvPr id="2" name="スライド番号プレースホルダー 1">
            <a:extLst>
              <a:ext uri="{FF2B5EF4-FFF2-40B4-BE49-F238E27FC236}">
                <a16:creationId xmlns:a16="http://schemas.microsoft.com/office/drawing/2014/main" id="{EA86B4BC-1958-47D2-9798-ADED825654ED}"/>
              </a:ext>
            </a:extLst>
          </p:cNvPr>
          <p:cNvSpPr>
            <a:spLocks noGrp="1"/>
          </p:cNvSpPr>
          <p:nvPr>
            <p:ph type="sldNum" sz="quarter" idx="12"/>
          </p:nvPr>
        </p:nvSpPr>
        <p:spPr/>
        <p:txBody>
          <a:bodyPr/>
          <a:lstStyle/>
          <a:p>
            <a:fld id="{87FC8D82-8234-4172-B25F-120A310F6D37}" type="slidenum">
              <a:rPr kumimoji="1" lang="ja-JP" altLang="en-US" smtClean="0"/>
              <a:t>12</a:t>
            </a:fld>
            <a:endParaRPr kumimoji="1" lang="ja-JP" altLang="en-US"/>
          </a:p>
        </p:txBody>
      </p:sp>
      <p:pic>
        <p:nvPicPr>
          <p:cNvPr id="3" name="図 2">
            <a:extLst>
              <a:ext uri="{FF2B5EF4-FFF2-40B4-BE49-F238E27FC236}">
                <a16:creationId xmlns:a16="http://schemas.microsoft.com/office/drawing/2014/main" id="{AD96B269-AA42-4C03-81D0-242EC1027C45}"/>
              </a:ext>
            </a:extLst>
          </p:cNvPr>
          <p:cNvPicPr>
            <a:picLocks noChangeAspect="1"/>
          </p:cNvPicPr>
          <p:nvPr/>
        </p:nvPicPr>
        <p:blipFill>
          <a:blip r:embed="rId2"/>
          <a:stretch>
            <a:fillRect/>
          </a:stretch>
        </p:blipFill>
        <p:spPr>
          <a:xfrm>
            <a:off x="637258" y="829400"/>
            <a:ext cx="3329594" cy="3241438"/>
          </a:xfrm>
          <a:prstGeom prst="rect">
            <a:avLst/>
          </a:prstGeom>
        </p:spPr>
      </p:pic>
      <p:pic>
        <p:nvPicPr>
          <p:cNvPr id="5" name="図 4">
            <a:extLst>
              <a:ext uri="{FF2B5EF4-FFF2-40B4-BE49-F238E27FC236}">
                <a16:creationId xmlns:a16="http://schemas.microsoft.com/office/drawing/2014/main" id="{9CC96B3E-3024-4FEF-8EFA-609D93E895B6}"/>
              </a:ext>
            </a:extLst>
          </p:cNvPr>
          <p:cNvPicPr>
            <a:picLocks noChangeAspect="1"/>
          </p:cNvPicPr>
          <p:nvPr/>
        </p:nvPicPr>
        <p:blipFill>
          <a:blip r:embed="rId3"/>
          <a:stretch>
            <a:fillRect/>
          </a:stretch>
        </p:blipFill>
        <p:spPr>
          <a:xfrm>
            <a:off x="637259" y="4079816"/>
            <a:ext cx="3329594" cy="2376937"/>
          </a:xfrm>
          <a:prstGeom prst="rect">
            <a:avLst/>
          </a:prstGeom>
        </p:spPr>
      </p:pic>
      <p:pic>
        <p:nvPicPr>
          <p:cNvPr id="6" name="図 5">
            <a:extLst>
              <a:ext uri="{FF2B5EF4-FFF2-40B4-BE49-F238E27FC236}">
                <a16:creationId xmlns:a16="http://schemas.microsoft.com/office/drawing/2014/main" id="{27B5FC38-7967-4718-AA61-C76746A64F5F}"/>
              </a:ext>
            </a:extLst>
          </p:cNvPr>
          <p:cNvPicPr>
            <a:picLocks noChangeAspect="1"/>
          </p:cNvPicPr>
          <p:nvPr/>
        </p:nvPicPr>
        <p:blipFill>
          <a:blip r:embed="rId4"/>
          <a:stretch>
            <a:fillRect/>
          </a:stretch>
        </p:blipFill>
        <p:spPr>
          <a:xfrm>
            <a:off x="4070839" y="3263204"/>
            <a:ext cx="5615734" cy="3193549"/>
          </a:xfrm>
          <a:prstGeom prst="rect">
            <a:avLst/>
          </a:prstGeom>
        </p:spPr>
      </p:pic>
      <p:sp>
        <p:nvSpPr>
          <p:cNvPr id="7" name="テキスト ボックス 6">
            <a:extLst>
              <a:ext uri="{FF2B5EF4-FFF2-40B4-BE49-F238E27FC236}">
                <a16:creationId xmlns:a16="http://schemas.microsoft.com/office/drawing/2014/main" id="{398C27D0-0E98-429F-85B9-1D83B8199B41}"/>
              </a:ext>
            </a:extLst>
          </p:cNvPr>
          <p:cNvSpPr txBox="1"/>
          <p:nvPr/>
        </p:nvSpPr>
        <p:spPr>
          <a:xfrm>
            <a:off x="4000500" y="805506"/>
            <a:ext cx="7552592" cy="2185214"/>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lang="ja-JP" altLang="en-US" sz="1600" dirty="0">
                <a:latin typeface="ＭＳ Ｐゴシック" panose="020B0600070205080204" pitchFamily="50" charset="-128"/>
                <a:ea typeface="ＭＳ Ｐゴシック" panose="020B0600070205080204" pitchFamily="50" charset="-128"/>
              </a:rPr>
              <a:t>事業計画については、多くの事業者が定期的に策定することは重要であると認識しつつも、</a:t>
            </a:r>
            <a:r>
              <a:rPr lang="ja-JP" altLang="en-US" sz="1600" dirty="0">
                <a:solidFill>
                  <a:srgbClr val="FF0000"/>
                </a:solidFill>
                <a:latin typeface="ＭＳ Ｐゴシック" panose="020B0600070205080204" pitchFamily="50" charset="-128"/>
                <a:ea typeface="ＭＳ Ｐゴシック" panose="020B0600070205080204" pitchFamily="50" charset="-128"/>
              </a:rPr>
              <a:t>実際にあると回答した事業者は</a:t>
            </a:r>
            <a:r>
              <a:rPr lang="en-US" altLang="ja-JP" sz="1600" dirty="0">
                <a:solidFill>
                  <a:srgbClr val="FF0000"/>
                </a:solidFill>
                <a:latin typeface="ＭＳ Ｐゴシック" panose="020B0600070205080204" pitchFamily="50" charset="-128"/>
                <a:ea typeface="ＭＳ Ｐゴシック" panose="020B0600070205080204" pitchFamily="50" charset="-128"/>
              </a:rPr>
              <a:t>36.4</a:t>
            </a:r>
            <a:r>
              <a:rPr lang="ja-JP" altLang="en-US" sz="1600" dirty="0">
                <a:solidFill>
                  <a:srgbClr val="FF0000"/>
                </a:solidFill>
                <a:latin typeface="ＭＳ Ｐゴシック" panose="020B0600070205080204" pitchFamily="50" charset="-128"/>
                <a:ea typeface="ＭＳ Ｐゴシック" panose="020B0600070205080204" pitchFamily="50" charset="-128"/>
              </a:rPr>
              <a:t>％と約</a:t>
            </a:r>
            <a:r>
              <a:rPr lang="en-US" altLang="ja-JP" sz="1600" dirty="0">
                <a:solidFill>
                  <a:srgbClr val="FF0000"/>
                </a:solidFill>
                <a:latin typeface="ＭＳ Ｐゴシック" panose="020B0600070205080204" pitchFamily="50" charset="-128"/>
                <a:ea typeface="ＭＳ Ｐゴシック" panose="020B0600070205080204" pitchFamily="50" charset="-128"/>
              </a:rPr>
              <a:t>3</a:t>
            </a:r>
            <a:r>
              <a:rPr lang="ja-JP" altLang="en-US" sz="1600" dirty="0">
                <a:solidFill>
                  <a:srgbClr val="FF0000"/>
                </a:solidFill>
                <a:latin typeface="ＭＳ Ｐゴシック" panose="020B0600070205080204" pitchFamily="50" charset="-128"/>
                <a:ea typeface="ＭＳ Ｐゴシック" panose="020B0600070205080204" pitchFamily="50" charset="-128"/>
              </a:rPr>
              <a:t>分の</a:t>
            </a:r>
            <a:r>
              <a:rPr lang="en-US" altLang="ja-JP" sz="1600" dirty="0">
                <a:solidFill>
                  <a:srgbClr val="FF0000"/>
                </a:solidFill>
                <a:latin typeface="ＭＳ Ｐゴシック" panose="020B0600070205080204" pitchFamily="50" charset="-128"/>
                <a:ea typeface="ＭＳ Ｐゴシック" panose="020B0600070205080204" pitchFamily="50" charset="-128"/>
              </a:rPr>
              <a:t>1</a:t>
            </a:r>
            <a:r>
              <a:rPr lang="ja-JP" altLang="en-US" sz="1600" dirty="0">
                <a:latin typeface="ＭＳ Ｐゴシック" panose="020B0600070205080204" pitchFamily="50" charset="-128"/>
                <a:ea typeface="ＭＳ Ｐゴシック" panose="020B0600070205080204" pitchFamily="50" charset="-128"/>
              </a:rPr>
              <a:t>であったが、道内の小規模事業者の現状を考慮すれば</a:t>
            </a:r>
            <a:r>
              <a:rPr lang="en-US" altLang="ja-JP" sz="1600" dirty="0">
                <a:latin typeface="ＭＳ Ｐゴシック" panose="020B0600070205080204" pitchFamily="50" charset="-128"/>
                <a:ea typeface="ＭＳ Ｐゴシック" panose="020B0600070205080204" pitchFamily="50" charset="-128"/>
              </a:rPr>
              <a:t>3</a:t>
            </a:r>
            <a:r>
              <a:rPr lang="ja-JP" altLang="en-US" sz="1600" dirty="0">
                <a:latin typeface="ＭＳ Ｐゴシック" panose="020B0600070205080204" pitchFamily="50" charset="-128"/>
                <a:ea typeface="ＭＳ Ｐゴシック" panose="020B0600070205080204" pitchFamily="50" charset="-128"/>
              </a:rPr>
              <a:t>分の</a:t>
            </a:r>
            <a:r>
              <a:rPr lang="en-US" altLang="ja-JP" sz="1600" dirty="0">
                <a:latin typeface="ＭＳ Ｐゴシック" panose="020B0600070205080204" pitchFamily="50" charset="-128"/>
                <a:ea typeface="ＭＳ Ｐゴシック" panose="020B0600070205080204" pitchFamily="50" charset="-128"/>
              </a:rPr>
              <a:t>1</a:t>
            </a:r>
            <a:r>
              <a:rPr lang="ja-JP" altLang="en-US" sz="1600" dirty="0">
                <a:latin typeface="ＭＳ Ｐゴシック" panose="020B0600070205080204" pitchFamily="50" charset="-128"/>
                <a:ea typeface="ＭＳ Ｐゴシック" panose="020B0600070205080204" pitchFamily="50" charset="-128"/>
              </a:rPr>
              <a:t>という割合は低くない。</a:t>
            </a:r>
            <a:endParaRPr lang="en-US" altLang="ja-JP" sz="1600"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lang="ja-JP" altLang="en-US" sz="1600" dirty="0">
                <a:latin typeface="ＭＳ Ｐゴシック" panose="020B0600070205080204" pitchFamily="50" charset="-128"/>
                <a:ea typeface="ＭＳ Ｐゴシック" panose="020B0600070205080204" pitchFamily="50" charset="-128"/>
              </a:rPr>
              <a:t>策定の動機については、「融資の申し込み」が</a:t>
            </a:r>
            <a:r>
              <a:rPr lang="en-US" altLang="ja-JP" sz="1600" dirty="0">
                <a:latin typeface="ＭＳ Ｐゴシック" panose="020B0600070205080204" pitchFamily="50" charset="-128"/>
                <a:ea typeface="ＭＳ Ｐゴシック" panose="020B0600070205080204" pitchFamily="50" charset="-128"/>
              </a:rPr>
              <a:t>44.4</a:t>
            </a:r>
            <a:r>
              <a:rPr lang="ja-JP" altLang="en-US" sz="1600" dirty="0">
                <a:latin typeface="ＭＳ Ｐゴシック" panose="020B0600070205080204" pitchFamily="50" charset="-128"/>
                <a:ea typeface="ＭＳ Ｐゴシック" panose="020B0600070205080204" pitchFamily="50" charset="-128"/>
              </a:rPr>
              <a:t>％と最も多く、「補助金・助成金の申請」が</a:t>
            </a:r>
            <a:r>
              <a:rPr lang="en-US" altLang="ja-JP" sz="1600" dirty="0">
                <a:latin typeface="ＭＳ Ｐゴシック" panose="020B0600070205080204" pitchFamily="50" charset="-128"/>
                <a:ea typeface="ＭＳ Ｐゴシック" panose="020B0600070205080204" pitchFamily="50" charset="-128"/>
              </a:rPr>
              <a:t>18.5</a:t>
            </a:r>
            <a:r>
              <a:rPr lang="ja-JP" altLang="en-US" sz="1600" dirty="0">
                <a:latin typeface="ＭＳ Ｐゴシック" panose="020B0600070205080204" pitchFamily="50" charset="-128"/>
                <a:ea typeface="ＭＳ Ｐゴシック" panose="020B0600070205080204" pitchFamily="50" charset="-128"/>
              </a:rPr>
              <a:t>％と続き、</a:t>
            </a:r>
            <a:r>
              <a:rPr lang="ja-JP" altLang="en-US" sz="1600" dirty="0">
                <a:solidFill>
                  <a:srgbClr val="FF0000"/>
                </a:solidFill>
                <a:latin typeface="ＭＳ Ｐゴシック" panose="020B0600070205080204" pitchFamily="50" charset="-128"/>
                <a:ea typeface="ＭＳ Ｐゴシック" panose="020B0600070205080204" pitchFamily="50" charset="-128"/>
              </a:rPr>
              <a:t>必要に迫られて策定しているケースが多い</a:t>
            </a:r>
            <a:r>
              <a:rPr lang="ja-JP" altLang="en-US" sz="1600" dirty="0">
                <a:latin typeface="ＭＳ Ｐゴシック" panose="020B0600070205080204" pitchFamily="50" charset="-128"/>
                <a:ea typeface="ＭＳ Ｐゴシック" panose="020B0600070205080204" pitchFamily="50" charset="-128"/>
              </a:rPr>
              <a:t>と推察される。</a:t>
            </a:r>
            <a:endParaRPr lang="en-US" altLang="ja-JP" sz="1600"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lang="ja-JP" altLang="en-US" sz="1600" dirty="0">
                <a:latin typeface="ＭＳ Ｐゴシック" panose="020B0600070205080204" pitchFamily="50" charset="-128"/>
                <a:ea typeface="ＭＳ Ｐゴシック" panose="020B0600070205080204" pitchFamily="50" charset="-128"/>
              </a:rPr>
              <a:t>一方、「定期的・自主的」に策定する事業者も一定程度存在。</a:t>
            </a:r>
            <a:r>
              <a:rPr lang="ja-JP" altLang="en-US" sz="1600" dirty="0">
                <a:solidFill>
                  <a:srgbClr val="FF0000"/>
                </a:solidFill>
                <a:latin typeface="ＭＳ Ｐゴシック" panose="020B0600070205080204" pitchFamily="50" charset="-128"/>
                <a:ea typeface="ＭＳ Ｐゴシック" panose="020B0600070205080204" pitchFamily="50" charset="-128"/>
              </a:rPr>
              <a:t>彼らに事業計画策定の重要性を広めてもらう</a:t>
            </a:r>
            <a:r>
              <a:rPr lang="ja-JP" altLang="en-US" sz="1600" dirty="0">
                <a:latin typeface="ＭＳ Ｐゴシック" panose="020B0600070205080204" pitchFamily="50" charset="-128"/>
                <a:ea typeface="ＭＳ Ｐゴシック" panose="020B0600070205080204" pitchFamily="50" charset="-128"/>
              </a:rPr>
              <a:t>のも、一つの方法ではないか。</a:t>
            </a:r>
            <a:endParaRPr lang="en-US" altLang="ja-JP" sz="1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029617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事業計画の策定</a:t>
            </a:r>
          </a:p>
        </p:txBody>
      </p:sp>
      <p:sp>
        <p:nvSpPr>
          <p:cNvPr id="2" name="スライド番号プレースホルダー 1">
            <a:extLst>
              <a:ext uri="{FF2B5EF4-FFF2-40B4-BE49-F238E27FC236}">
                <a16:creationId xmlns:a16="http://schemas.microsoft.com/office/drawing/2014/main" id="{BBDDE732-1282-4AA4-9434-CC4DF53FFECD}"/>
              </a:ext>
            </a:extLst>
          </p:cNvPr>
          <p:cNvSpPr>
            <a:spLocks noGrp="1"/>
          </p:cNvSpPr>
          <p:nvPr>
            <p:ph type="sldNum" sz="quarter" idx="12"/>
          </p:nvPr>
        </p:nvSpPr>
        <p:spPr/>
        <p:txBody>
          <a:bodyPr/>
          <a:lstStyle/>
          <a:p>
            <a:fld id="{87FC8D82-8234-4172-B25F-120A310F6D37}" type="slidenum">
              <a:rPr kumimoji="1" lang="ja-JP" altLang="en-US" smtClean="0"/>
              <a:t>13</a:t>
            </a:fld>
            <a:endParaRPr kumimoji="1" lang="ja-JP" altLang="en-US"/>
          </a:p>
        </p:txBody>
      </p:sp>
      <p:sp>
        <p:nvSpPr>
          <p:cNvPr id="5" name="テキスト ボックス 4">
            <a:extLst>
              <a:ext uri="{FF2B5EF4-FFF2-40B4-BE49-F238E27FC236}">
                <a16:creationId xmlns:a16="http://schemas.microsoft.com/office/drawing/2014/main" id="{DA8837AD-C4BB-4CB3-8A58-2DFACB7B287C}"/>
              </a:ext>
            </a:extLst>
          </p:cNvPr>
          <p:cNvSpPr txBox="1"/>
          <p:nvPr/>
        </p:nvSpPr>
        <p:spPr>
          <a:xfrm>
            <a:off x="149469" y="800671"/>
            <a:ext cx="11204331" cy="1631216"/>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今後の事業計画策定の予定は、あると回答した事業者</a:t>
            </a:r>
            <a:r>
              <a:rPr kumimoji="1" lang="en-US" altLang="ja-JP" dirty="0">
                <a:latin typeface="ＭＳ Ｐゴシック" panose="020B0600070205080204" pitchFamily="50" charset="-128"/>
                <a:ea typeface="ＭＳ Ｐゴシック" panose="020B0600070205080204" pitchFamily="50" charset="-128"/>
              </a:rPr>
              <a:t>4</a:t>
            </a:r>
            <a:r>
              <a:rPr kumimoji="1" lang="ja-JP" altLang="en-US" dirty="0">
                <a:latin typeface="ＭＳ Ｐゴシック" panose="020B0600070205080204" pitchFamily="50" charset="-128"/>
                <a:ea typeface="ＭＳ Ｐゴシック" panose="020B0600070205080204" pitchFamily="50" charset="-128"/>
              </a:rPr>
              <a:t>分の</a:t>
            </a:r>
            <a:r>
              <a:rPr kumimoji="1" lang="en-US" altLang="ja-JP" dirty="0">
                <a:latin typeface="ＭＳ Ｐゴシック" panose="020B0600070205080204" pitchFamily="50" charset="-128"/>
                <a:ea typeface="ＭＳ Ｐゴシック" panose="020B0600070205080204" pitchFamily="50" charset="-128"/>
              </a:rPr>
              <a:t>1</a:t>
            </a:r>
            <a:r>
              <a:rPr kumimoji="1" lang="ja-JP" altLang="en-US" dirty="0">
                <a:latin typeface="ＭＳ Ｐゴシック" panose="020B0600070205080204" pitchFamily="50" charset="-128"/>
                <a:ea typeface="ＭＳ Ｐゴシック" panose="020B0600070205080204" pitchFamily="50" charset="-128"/>
              </a:rPr>
              <a:t>にとどまり、前項で</a:t>
            </a:r>
            <a:r>
              <a:rPr kumimoji="1" lang="ja-JP" altLang="en-US" dirty="0">
                <a:solidFill>
                  <a:srgbClr val="FF0000"/>
                </a:solidFill>
                <a:latin typeface="ＭＳ Ｐゴシック" panose="020B0600070205080204" pitchFamily="50" charset="-128"/>
                <a:ea typeface="ＭＳ Ｐゴシック" panose="020B0600070205080204" pitchFamily="50" charset="-128"/>
              </a:rPr>
              <a:t>事業計画があると回答した事業者も今後の事業計画策定には消極的な事業者が一部存在</a:t>
            </a:r>
            <a:r>
              <a:rPr kumimoji="1" lang="ja-JP" altLang="en-US" dirty="0">
                <a:latin typeface="ＭＳ Ｐゴシック" panose="020B0600070205080204" pitchFamily="50" charset="-128"/>
                <a:ea typeface="ＭＳ Ｐゴシック" panose="020B0600070205080204" pitchFamily="50" charset="-128"/>
              </a:rPr>
              <a:t>。</a:t>
            </a:r>
            <a:endParaRPr kumimoji="1"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今後策定が必要になる場面については、融資や補助金・助成金が多く回答された。しかし</a:t>
            </a:r>
            <a:r>
              <a:rPr kumimoji="1" lang="en-US" altLang="ja-JP" dirty="0">
                <a:latin typeface="ＭＳ Ｐゴシック" panose="020B0600070205080204" pitchFamily="50" charset="-128"/>
                <a:ea typeface="ＭＳ Ｐゴシック" panose="020B0600070205080204" pitchFamily="50" charset="-128"/>
              </a:rPr>
              <a:t>3</a:t>
            </a:r>
            <a:r>
              <a:rPr kumimoji="1" lang="ja-JP" altLang="en-US" dirty="0">
                <a:latin typeface="ＭＳ Ｐゴシック" panose="020B0600070205080204" pitchFamily="50" charset="-128"/>
                <a:ea typeface="ＭＳ Ｐゴシック" panose="020B0600070205080204" pitchFamily="50" charset="-128"/>
              </a:rPr>
              <a:t>位に回答された定期的・自主的に策定しようとする事業者が増えるのが理想であり、そのためにも、</a:t>
            </a:r>
            <a:r>
              <a:rPr kumimoji="1" lang="ja-JP" altLang="en-US" dirty="0">
                <a:solidFill>
                  <a:srgbClr val="FF0000"/>
                </a:solidFill>
                <a:latin typeface="ＭＳ Ｐゴシック" panose="020B0600070205080204" pitchFamily="50" charset="-128"/>
                <a:ea typeface="ＭＳ Ｐゴシック" panose="020B0600070205080204" pitchFamily="50" charset="-128"/>
              </a:rPr>
              <a:t>事業計画の策定とその効果といった事例などを周知していく</a:t>
            </a:r>
            <a:r>
              <a:rPr kumimoji="1" lang="ja-JP" altLang="en-US" dirty="0">
                <a:latin typeface="ＭＳ Ｐゴシック" panose="020B0600070205080204" pitchFamily="50" charset="-128"/>
                <a:ea typeface="ＭＳ Ｐゴシック" panose="020B0600070205080204" pitchFamily="50" charset="-128"/>
              </a:rPr>
              <a:t>ことも必要と考えられる。</a:t>
            </a:r>
            <a:endParaRPr kumimoji="1" lang="en-US" altLang="ja-JP" dirty="0">
              <a:latin typeface="ＭＳ Ｐゴシック" panose="020B0600070205080204" pitchFamily="50" charset="-128"/>
              <a:ea typeface="ＭＳ Ｐゴシック" panose="020B0600070205080204" pitchFamily="50" charset="-128"/>
            </a:endParaRPr>
          </a:p>
        </p:txBody>
      </p:sp>
      <p:pic>
        <p:nvPicPr>
          <p:cNvPr id="6" name="図 5">
            <a:extLst>
              <a:ext uri="{FF2B5EF4-FFF2-40B4-BE49-F238E27FC236}">
                <a16:creationId xmlns:a16="http://schemas.microsoft.com/office/drawing/2014/main" id="{AF181510-34F4-4DD7-A60E-D4D893C16824}"/>
              </a:ext>
            </a:extLst>
          </p:cNvPr>
          <p:cNvPicPr>
            <a:picLocks noChangeAspect="1"/>
          </p:cNvPicPr>
          <p:nvPr/>
        </p:nvPicPr>
        <p:blipFill>
          <a:blip r:embed="rId2"/>
          <a:stretch>
            <a:fillRect/>
          </a:stretch>
        </p:blipFill>
        <p:spPr>
          <a:xfrm>
            <a:off x="575631" y="2497529"/>
            <a:ext cx="3388412" cy="2418926"/>
          </a:xfrm>
          <a:prstGeom prst="rect">
            <a:avLst/>
          </a:prstGeom>
        </p:spPr>
      </p:pic>
      <p:pic>
        <p:nvPicPr>
          <p:cNvPr id="7" name="図 6">
            <a:extLst>
              <a:ext uri="{FF2B5EF4-FFF2-40B4-BE49-F238E27FC236}">
                <a16:creationId xmlns:a16="http://schemas.microsoft.com/office/drawing/2014/main" id="{D0BF84EB-3D5D-43C0-A723-E33144B293E5}"/>
              </a:ext>
            </a:extLst>
          </p:cNvPr>
          <p:cNvPicPr>
            <a:picLocks noChangeAspect="1"/>
          </p:cNvPicPr>
          <p:nvPr/>
        </p:nvPicPr>
        <p:blipFill>
          <a:blip r:embed="rId3"/>
          <a:stretch>
            <a:fillRect/>
          </a:stretch>
        </p:blipFill>
        <p:spPr>
          <a:xfrm>
            <a:off x="4584749" y="2497529"/>
            <a:ext cx="6842805" cy="3891359"/>
          </a:xfrm>
          <a:prstGeom prst="rect">
            <a:avLst/>
          </a:prstGeom>
        </p:spPr>
      </p:pic>
    </p:spTree>
    <p:extLst>
      <p:ext uri="{BB962C8B-B14F-4D97-AF65-F5344CB8AC3E}">
        <p14:creationId xmlns:p14="http://schemas.microsoft.com/office/powerpoint/2010/main" val="486975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自由意見</a:t>
            </a:r>
          </a:p>
        </p:txBody>
      </p:sp>
      <p:sp>
        <p:nvSpPr>
          <p:cNvPr id="2" name="スライド番号プレースホルダー 1">
            <a:extLst>
              <a:ext uri="{FF2B5EF4-FFF2-40B4-BE49-F238E27FC236}">
                <a16:creationId xmlns:a16="http://schemas.microsoft.com/office/drawing/2014/main" id="{507E2262-A1ED-4A78-A7C5-94910EBC7FD1}"/>
              </a:ext>
            </a:extLst>
          </p:cNvPr>
          <p:cNvSpPr>
            <a:spLocks noGrp="1"/>
          </p:cNvSpPr>
          <p:nvPr>
            <p:ph type="sldNum" sz="quarter" idx="12"/>
          </p:nvPr>
        </p:nvSpPr>
        <p:spPr/>
        <p:txBody>
          <a:bodyPr/>
          <a:lstStyle/>
          <a:p>
            <a:fld id="{87FC8D82-8234-4172-B25F-120A310F6D37}" type="slidenum">
              <a:rPr kumimoji="1" lang="ja-JP" altLang="en-US" smtClean="0"/>
              <a:t>14</a:t>
            </a:fld>
            <a:endParaRPr kumimoji="1" lang="ja-JP" altLang="en-US"/>
          </a:p>
        </p:txBody>
      </p:sp>
      <p:pic>
        <p:nvPicPr>
          <p:cNvPr id="6" name="図 5">
            <a:extLst>
              <a:ext uri="{FF2B5EF4-FFF2-40B4-BE49-F238E27FC236}">
                <a16:creationId xmlns:a16="http://schemas.microsoft.com/office/drawing/2014/main" id="{4806EE16-5F03-4CC7-BFF1-C53E8F184068}"/>
              </a:ext>
            </a:extLst>
          </p:cNvPr>
          <p:cNvPicPr>
            <a:picLocks noChangeAspect="1"/>
          </p:cNvPicPr>
          <p:nvPr/>
        </p:nvPicPr>
        <p:blipFill>
          <a:blip r:embed="rId2"/>
          <a:stretch>
            <a:fillRect/>
          </a:stretch>
        </p:blipFill>
        <p:spPr>
          <a:xfrm>
            <a:off x="470686" y="844061"/>
            <a:ext cx="11250627" cy="1529862"/>
          </a:xfrm>
          <a:prstGeom prst="rect">
            <a:avLst/>
          </a:prstGeom>
        </p:spPr>
      </p:pic>
    </p:spTree>
    <p:extLst>
      <p:ext uri="{BB962C8B-B14F-4D97-AF65-F5344CB8AC3E}">
        <p14:creationId xmlns:p14="http://schemas.microsoft.com/office/powerpoint/2010/main" val="3829221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回答者属性</a:t>
            </a:r>
          </a:p>
        </p:txBody>
      </p:sp>
      <p:sp>
        <p:nvSpPr>
          <p:cNvPr id="9" name="スライド番号プレースホルダー 8">
            <a:extLst>
              <a:ext uri="{FF2B5EF4-FFF2-40B4-BE49-F238E27FC236}">
                <a16:creationId xmlns:a16="http://schemas.microsoft.com/office/drawing/2014/main" id="{4220D70F-BA1E-408A-9312-E6CFF7FEE97C}"/>
              </a:ext>
            </a:extLst>
          </p:cNvPr>
          <p:cNvSpPr>
            <a:spLocks noGrp="1"/>
          </p:cNvSpPr>
          <p:nvPr>
            <p:ph type="sldNum" sz="quarter" idx="12"/>
          </p:nvPr>
        </p:nvSpPr>
        <p:spPr/>
        <p:txBody>
          <a:bodyPr/>
          <a:lstStyle/>
          <a:p>
            <a:fld id="{87FC8D82-8234-4172-B25F-120A310F6D37}" type="slidenum">
              <a:rPr kumimoji="1" lang="ja-JP" altLang="en-US" smtClean="0"/>
              <a:t>2</a:t>
            </a:fld>
            <a:endParaRPr kumimoji="1" lang="ja-JP" altLang="en-US"/>
          </a:p>
        </p:txBody>
      </p:sp>
      <p:graphicFrame>
        <p:nvGraphicFramePr>
          <p:cNvPr id="10" name="表 9">
            <a:extLst>
              <a:ext uri="{FF2B5EF4-FFF2-40B4-BE49-F238E27FC236}">
                <a16:creationId xmlns:a16="http://schemas.microsoft.com/office/drawing/2014/main" id="{B0C86163-426C-4D98-8731-BFDB77D95108}"/>
              </a:ext>
            </a:extLst>
          </p:cNvPr>
          <p:cNvGraphicFramePr>
            <a:graphicFrameLocks noGrp="1"/>
          </p:cNvGraphicFramePr>
          <p:nvPr>
            <p:extLst>
              <p:ext uri="{D42A27DB-BD31-4B8C-83A1-F6EECF244321}">
                <p14:modId xmlns:p14="http://schemas.microsoft.com/office/powerpoint/2010/main" val="3471834587"/>
              </p:ext>
            </p:extLst>
          </p:nvPr>
        </p:nvGraphicFramePr>
        <p:xfrm>
          <a:off x="211015" y="1250705"/>
          <a:ext cx="6066694" cy="4587240"/>
        </p:xfrm>
        <a:graphic>
          <a:graphicData uri="http://schemas.openxmlformats.org/drawingml/2006/table">
            <a:tbl>
              <a:tblPr firstRow="1" bandRow="1">
                <a:tableStyleId>{5940675A-B579-460E-94D1-54222C63F5DA}</a:tableStyleId>
              </a:tblPr>
              <a:tblGrid>
                <a:gridCol w="1438409">
                  <a:extLst>
                    <a:ext uri="{9D8B030D-6E8A-4147-A177-3AD203B41FA5}">
                      <a16:colId xmlns:a16="http://schemas.microsoft.com/office/drawing/2014/main" val="4293402251"/>
                    </a:ext>
                  </a:extLst>
                </a:gridCol>
                <a:gridCol w="4628285">
                  <a:extLst>
                    <a:ext uri="{9D8B030D-6E8A-4147-A177-3AD203B41FA5}">
                      <a16:colId xmlns:a16="http://schemas.microsoft.com/office/drawing/2014/main" val="1560291680"/>
                    </a:ext>
                  </a:extLst>
                </a:gridCol>
              </a:tblGrid>
              <a:tr h="483838">
                <a:tc>
                  <a:txBody>
                    <a:bodyPr/>
                    <a:lstStyle/>
                    <a:p>
                      <a:r>
                        <a:rPr kumimoji="1" lang="ja-JP" altLang="en-US" baseline="0" dirty="0">
                          <a:latin typeface="ＭＳ Ｐゴシック" panose="020B0600070205080204" pitchFamily="50" charset="-128"/>
                          <a:ea typeface="ＭＳ Ｐゴシック" panose="020B0600070205080204" pitchFamily="50" charset="-128"/>
                        </a:rPr>
                        <a:t>調査目的</a:t>
                      </a:r>
                    </a:p>
                  </a:txBody>
                  <a:tcPr/>
                </a:tc>
                <a:tc>
                  <a:txBody>
                    <a:bodyPr/>
                    <a:lstStyle/>
                    <a:p>
                      <a:r>
                        <a:rPr kumimoji="1" lang="ja-JP" altLang="en-US" dirty="0">
                          <a:latin typeface="ＭＳ Ｐゴシック" panose="020B0600070205080204" pitchFamily="50" charset="-128"/>
                          <a:ea typeface="ＭＳ Ｐゴシック" panose="020B0600070205080204" pitchFamily="50" charset="-128"/>
                        </a:rPr>
                        <a:t>小規模事業者が今後の経営に係る企画立案に当調査報告書を活かすことでより現実的、具体的な事業計画を作ることを目的とする。</a:t>
                      </a:r>
                    </a:p>
                  </a:txBody>
                  <a:tcPr/>
                </a:tc>
                <a:extLst>
                  <a:ext uri="{0D108BD9-81ED-4DB2-BD59-A6C34878D82A}">
                    <a16:rowId xmlns:a16="http://schemas.microsoft.com/office/drawing/2014/main" val="3973740886"/>
                  </a:ext>
                </a:extLst>
              </a:tr>
              <a:tr h="370840">
                <a:tc>
                  <a:txBody>
                    <a:bodyPr/>
                    <a:lstStyle/>
                    <a:p>
                      <a:r>
                        <a:rPr kumimoji="1" lang="ja-JP" altLang="en-US" baseline="0" dirty="0">
                          <a:latin typeface="ＭＳ Ｐゴシック" panose="020B0600070205080204" pitchFamily="50" charset="-128"/>
                          <a:ea typeface="ＭＳ Ｐゴシック" panose="020B0600070205080204" pitchFamily="50" charset="-128"/>
                        </a:rPr>
                        <a:t>調査期間</a:t>
                      </a:r>
                    </a:p>
                  </a:txBody>
                  <a:tcPr/>
                </a:tc>
                <a:tc>
                  <a:txBody>
                    <a:bodyPr/>
                    <a:lstStyle/>
                    <a:p>
                      <a:r>
                        <a:rPr kumimoji="1" lang="ja-JP" altLang="en-US" dirty="0">
                          <a:latin typeface="ＭＳ Ｐゴシック" panose="020B0600070205080204" pitchFamily="50" charset="-128"/>
                          <a:ea typeface="ＭＳ Ｐゴシック" panose="020B0600070205080204" pitchFamily="50" charset="-128"/>
                        </a:rPr>
                        <a:t>平成</a:t>
                      </a:r>
                      <a:r>
                        <a:rPr kumimoji="1" lang="en-US" altLang="ja-JP" dirty="0">
                          <a:latin typeface="ＭＳ Ｐゴシック" panose="020B0600070205080204" pitchFamily="50" charset="-128"/>
                          <a:ea typeface="ＭＳ Ｐゴシック" panose="020B0600070205080204" pitchFamily="50" charset="-128"/>
                        </a:rPr>
                        <a:t>29</a:t>
                      </a:r>
                      <a:r>
                        <a:rPr kumimoji="1" lang="ja-JP" altLang="en-US" dirty="0">
                          <a:latin typeface="ＭＳ Ｐゴシック" panose="020B0600070205080204" pitchFamily="50" charset="-128"/>
                          <a:ea typeface="ＭＳ Ｐゴシック" panose="020B0600070205080204" pitchFamily="50" charset="-128"/>
                        </a:rPr>
                        <a:t>年</a:t>
                      </a:r>
                      <a:r>
                        <a:rPr kumimoji="1" lang="en-US" altLang="ja-JP" dirty="0">
                          <a:latin typeface="ＭＳ Ｐゴシック" panose="020B0600070205080204" pitchFamily="50" charset="-128"/>
                          <a:ea typeface="ＭＳ Ｐゴシック" panose="020B0600070205080204" pitchFamily="50" charset="-128"/>
                        </a:rPr>
                        <a:t>12</a:t>
                      </a:r>
                      <a:r>
                        <a:rPr kumimoji="1" lang="ja-JP" altLang="en-US" dirty="0">
                          <a:latin typeface="ＭＳ Ｐゴシック" panose="020B0600070205080204" pitchFamily="50" charset="-128"/>
                          <a:ea typeface="ＭＳ Ｐゴシック" panose="020B0600070205080204" pitchFamily="50" charset="-128"/>
                        </a:rPr>
                        <a:t>月</a:t>
                      </a:r>
                      <a:r>
                        <a:rPr kumimoji="1" lang="en-US" altLang="ja-JP" dirty="0">
                          <a:latin typeface="ＭＳ Ｐゴシック" panose="020B0600070205080204" pitchFamily="50" charset="-128"/>
                          <a:ea typeface="ＭＳ Ｐゴシック" panose="020B0600070205080204" pitchFamily="50" charset="-128"/>
                        </a:rPr>
                        <a:t>28</a:t>
                      </a:r>
                      <a:r>
                        <a:rPr kumimoji="1" lang="ja-JP" altLang="en-US" dirty="0">
                          <a:latin typeface="ＭＳ Ｐゴシック" panose="020B0600070205080204" pitchFamily="50" charset="-128"/>
                          <a:ea typeface="ＭＳ Ｐゴシック" panose="020B0600070205080204" pitchFamily="50" charset="-128"/>
                        </a:rPr>
                        <a:t>日～平成</a:t>
                      </a:r>
                      <a:r>
                        <a:rPr kumimoji="1" lang="en-US" altLang="ja-JP" dirty="0">
                          <a:latin typeface="ＭＳ Ｐゴシック" panose="020B0600070205080204" pitchFamily="50" charset="-128"/>
                          <a:ea typeface="ＭＳ Ｐゴシック" panose="020B0600070205080204" pitchFamily="50" charset="-128"/>
                        </a:rPr>
                        <a:t>30</a:t>
                      </a:r>
                      <a:r>
                        <a:rPr kumimoji="1" lang="ja-JP" altLang="en-US" dirty="0">
                          <a:latin typeface="ＭＳ Ｐゴシック" panose="020B0600070205080204" pitchFamily="50" charset="-128"/>
                          <a:ea typeface="ＭＳ Ｐゴシック" panose="020B0600070205080204" pitchFamily="50" charset="-128"/>
                        </a:rPr>
                        <a:t>年</a:t>
                      </a:r>
                      <a:r>
                        <a:rPr kumimoji="1" lang="en-US" altLang="ja-JP" dirty="0">
                          <a:latin typeface="ＭＳ Ｐゴシック" panose="020B0600070205080204" pitchFamily="50" charset="-128"/>
                          <a:ea typeface="ＭＳ Ｐゴシック" panose="020B0600070205080204" pitchFamily="50" charset="-128"/>
                        </a:rPr>
                        <a:t>1</a:t>
                      </a:r>
                      <a:r>
                        <a:rPr kumimoji="1" lang="ja-JP" altLang="en-US" dirty="0">
                          <a:latin typeface="ＭＳ Ｐゴシック" panose="020B0600070205080204" pitchFamily="50" charset="-128"/>
                          <a:ea typeface="ＭＳ Ｐゴシック" panose="020B0600070205080204" pitchFamily="50" charset="-128"/>
                        </a:rPr>
                        <a:t>月</a:t>
                      </a:r>
                      <a:r>
                        <a:rPr kumimoji="1" lang="en-US" altLang="ja-JP" dirty="0">
                          <a:latin typeface="ＭＳ Ｐゴシック" panose="020B0600070205080204" pitchFamily="50" charset="-128"/>
                          <a:ea typeface="ＭＳ Ｐゴシック" panose="020B0600070205080204" pitchFamily="50" charset="-128"/>
                        </a:rPr>
                        <a:t>19</a:t>
                      </a:r>
                      <a:r>
                        <a:rPr kumimoji="1" lang="ja-JP" altLang="en-US" dirty="0">
                          <a:latin typeface="ＭＳ Ｐゴシック" panose="020B0600070205080204" pitchFamily="50" charset="-128"/>
                          <a:ea typeface="ＭＳ Ｐゴシック" panose="020B0600070205080204" pitchFamily="50" charset="-128"/>
                        </a:rPr>
                        <a:t>日</a:t>
                      </a:r>
                    </a:p>
                  </a:txBody>
                  <a:tcPr/>
                </a:tc>
                <a:extLst>
                  <a:ext uri="{0D108BD9-81ED-4DB2-BD59-A6C34878D82A}">
                    <a16:rowId xmlns:a16="http://schemas.microsoft.com/office/drawing/2014/main" val="4191689107"/>
                  </a:ext>
                </a:extLst>
              </a:tr>
              <a:tr h="370840">
                <a:tc>
                  <a:txBody>
                    <a:bodyPr/>
                    <a:lstStyle/>
                    <a:p>
                      <a:r>
                        <a:rPr kumimoji="1" lang="ja-JP" altLang="en-US" baseline="0" dirty="0">
                          <a:latin typeface="ＭＳ Ｐゴシック" panose="020B0600070205080204" pitchFamily="50" charset="-128"/>
                          <a:ea typeface="ＭＳ Ｐゴシック" panose="020B0600070205080204" pitchFamily="50" charset="-128"/>
                        </a:rPr>
                        <a:t>調査対象</a:t>
                      </a:r>
                    </a:p>
                  </a:txBody>
                  <a:tcPr/>
                </a:tc>
                <a:tc>
                  <a:txBody>
                    <a:bodyPr/>
                    <a:lstStyle/>
                    <a:p>
                      <a:r>
                        <a:rPr kumimoji="1" lang="ja-JP" altLang="en-US" dirty="0">
                          <a:latin typeface="ＭＳ Ｐゴシック" panose="020B0600070205080204" pitchFamily="50" charset="-128"/>
                          <a:ea typeface="ＭＳ Ｐゴシック" panose="020B0600070205080204" pitchFamily="50" charset="-128"/>
                        </a:rPr>
                        <a:t>函館東商工会管内の小規模事業者</a:t>
                      </a:r>
                      <a:r>
                        <a:rPr kumimoji="1" lang="en-US" altLang="ja-JP" dirty="0">
                          <a:latin typeface="ＭＳ Ｐゴシック" panose="020B0600070205080204" pitchFamily="50" charset="-128"/>
                          <a:ea typeface="ＭＳ Ｐゴシック" panose="020B0600070205080204" pitchFamily="50" charset="-128"/>
                        </a:rPr>
                        <a:t>242</a:t>
                      </a:r>
                      <a:r>
                        <a:rPr kumimoji="1" lang="ja-JP" altLang="en-US" dirty="0">
                          <a:latin typeface="ＭＳ Ｐゴシック" panose="020B0600070205080204" pitchFamily="50" charset="-128"/>
                          <a:ea typeface="ＭＳ Ｐゴシック" panose="020B0600070205080204" pitchFamily="50" charset="-128"/>
                        </a:rPr>
                        <a:t>者</a:t>
                      </a:r>
                    </a:p>
                  </a:txBody>
                  <a:tcPr/>
                </a:tc>
                <a:extLst>
                  <a:ext uri="{0D108BD9-81ED-4DB2-BD59-A6C34878D82A}">
                    <a16:rowId xmlns:a16="http://schemas.microsoft.com/office/drawing/2014/main" val="2170670141"/>
                  </a:ext>
                </a:extLst>
              </a:tr>
              <a:tr h="370840">
                <a:tc>
                  <a:txBody>
                    <a:bodyPr/>
                    <a:lstStyle/>
                    <a:p>
                      <a:r>
                        <a:rPr kumimoji="1" lang="ja-JP" altLang="en-US" baseline="0" dirty="0">
                          <a:latin typeface="ＭＳ Ｐゴシック" panose="020B0600070205080204" pitchFamily="50" charset="-128"/>
                          <a:ea typeface="ＭＳ Ｐゴシック" panose="020B0600070205080204" pitchFamily="50" charset="-128"/>
                        </a:rPr>
                        <a:t>回答事業者</a:t>
                      </a:r>
                    </a:p>
                  </a:txBody>
                  <a:tcPr/>
                </a:tc>
                <a:tc>
                  <a:txBody>
                    <a:bodyPr/>
                    <a:lstStyle/>
                    <a:p>
                      <a:r>
                        <a:rPr kumimoji="1" lang="en-US" altLang="ja-JP" dirty="0">
                          <a:latin typeface="ＭＳ Ｐゴシック" panose="020B0600070205080204" pitchFamily="50" charset="-128"/>
                          <a:ea typeface="ＭＳ Ｐゴシック" panose="020B0600070205080204" pitchFamily="50" charset="-128"/>
                        </a:rPr>
                        <a:t>60</a:t>
                      </a:r>
                      <a:r>
                        <a:rPr kumimoji="1" lang="ja-JP" altLang="en-US" dirty="0">
                          <a:latin typeface="ＭＳ Ｐゴシック" panose="020B0600070205080204" pitchFamily="50" charset="-128"/>
                          <a:ea typeface="ＭＳ Ｐゴシック" panose="020B0600070205080204" pitchFamily="50" charset="-128"/>
                        </a:rPr>
                        <a:t>事業者（回答率</a:t>
                      </a:r>
                      <a:r>
                        <a:rPr kumimoji="1" lang="en-US" altLang="ja-JP" dirty="0">
                          <a:latin typeface="ＭＳ Ｐゴシック" panose="020B0600070205080204" pitchFamily="50" charset="-128"/>
                          <a:ea typeface="ＭＳ Ｐゴシック" panose="020B0600070205080204" pitchFamily="50" charset="-128"/>
                        </a:rPr>
                        <a:t>24.8</a:t>
                      </a:r>
                      <a:r>
                        <a:rPr kumimoji="1" lang="ja-JP" altLang="en-US" dirty="0">
                          <a:latin typeface="ＭＳ Ｐゴシック" panose="020B0600070205080204" pitchFamily="50" charset="-128"/>
                          <a:ea typeface="ＭＳ Ｐゴシック" panose="020B0600070205080204" pitchFamily="50" charset="-128"/>
                        </a:rPr>
                        <a:t>％）</a:t>
                      </a:r>
                    </a:p>
                  </a:txBody>
                  <a:tcPr/>
                </a:tc>
                <a:extLst>
                  <a:ext uri="{0D108BD9-81ED-4DB2-BD59-A6C34878D82A}">
                    <a16:rowId xmlns:a16="http://schemas.microsoft.com/office/drawing/2014/main" val="3703599710"/>
                  </a:ext>
                </a:extLst>
              </a:tr>
              <a:tr h="370840">
                <a:tc>
                  <a:txBody>
                    <a:bodyPr/>
                    <a:lstStyle/>
                    <a:p>
                      <a:r>
                        <a:rPr kumimoji="1" lang="ja-JP" altLang="en-US" baseline="0" dirty="0">
                          <a:latin typeface="ＭＳ Ｐゴシック" panose="020B0600070205080204" pitchFamily="50" charset="-128"/>
                          <a:ea typeface="ＭＳ Ｐゴシック" panose="020B0600070205080204" pitchFamily="50" charset="-128"/>
                        </a:rPr>
                        <a:t>回答事業者</a:t>
                      </a:r>
                      <a:endParaRPr kumimoji="1" lang="en-US" altLang="ja-JP" baseline="0" dirty="0">
                        <a:latin typeface="ＭＳ Ｐゴシック" panose="020B0600070205080204" pitchFamily="50" charset="-128"/>
                        <a:ea typeface="ＭＳ Ｐゴシック" panose="020B0600070205080204" pitchFamily="50" charset="-128"/>
                      </a:endParaRPr>
                    </a:p>
                    <a:p>
                      <a:r>
                        <a:rPr kumimoji="1" lang="ja-JP" altLang="en-US" baseline="0" dirty="0">
                          <a:latin typeface="ＭＳ Ｐゴシック" panose="020B0600070205080204" pitchFamily="50" charset="-128"/>
                          <a:ea typeface="ＭＳ Ｐゴシック" panose="020B0600070205080204" pitchFamily="50" charset="-128"/>
                        </a:rPr>
                        <a:t>業種構成</a:t>
                      </a:r>
                    </a:p>
                  </a:txBody>
                  <a:tcPr/>
                </a:tc>
                <a:tc>
                  <a:txBody>
                    <a:bodyPr/>
                    <a:lstStyle/>
                    <a:p>
                      <a:r>
                        <a:rPr kumimoji="1" lang="ja-JP" altLang="en-US" dirty="0">
                          <a:latin typeface="ＭＳ Ｐゴシック" panose="020B0600070205080204" pitchFamily="50" charset="-128"/>
                          <a:ea typeface="ＭＳ Ｐゴシック" panose="020B0600070205080204" pitchFamily="50" charset="-128"/>
                        </a:rPr>
                        <a:t>漁業</a:t>
                      </a:r>
                      <a:r>
                        <a:rPr kumimoji="1" lang="en-US" altLang="ja-JP" dirty="0">
                          <a:latin typeface="ＭＳ Ｐゴシック" panose="020B0600070205080204" pitchFamily="50" charset="-128"/>
                          <a:ea typeface="ＭＳ Ｐゴシック" panose="020B0600070205080204" pitchFamily="50" charset="-128"/>
                        </a:rPr>
                        <a:t>2</a:t>
                      </a:r>
                    </a:p>
                    <a:p>
                      <a:r>
                        <a:rPr kumimoji="1" lang="ja-JP" altLang="en-US" dirty="0">
                          <a:latin typeface="ＭＳ Ｐゴシック" panose="020B0600070205080204" pitchFamily="50" charset="-128"/>
                          <a:ea typeface="ＭＳ Ｐゴシック" panose="020B0600070205080204" pitchFamily="50" charset="-128"/>
                        </a:rPr>
                        <a:t>製造業</a:t>
                      </a:r>
                      <a:r>
                        <a:rPr kumimoji="1" lang="en-US" altLang="ja-JP" dirty="0">
                          <a:latin typeface="ＭＳ Ｐゴシック" panose="020B0600070205080204" pitchFamily="50" charset="-128"/>
                          <a:ea typeface="ＭＳ Ｐゴシック" panose="020B0600070205080204" pitchFamily="50" charset="-128"/>
                        </a:rPr>
                        <a:t>12</a:t>
                      </a:r>
                    </a:p>
                    <a:p>
                      <a:r>
                        <a:rPr kumimoji="1" lang="ja-JP" altLang="en-US" dirty="0">
                          <a:latin typeface="ＭＳ Ｐゴシック" panose="020B0600070205080204" pitchFamily="50" charset="-128"/>
                          <a:ea typeface="ＭＳ Ｐゴシック" panose="020B0600070205080204" pitchFamily="50" charset="-128"/>
                        </a:rPr>
                        <a:t>卸売業</a:t>
                      </a:r>
                      <a:r>
                        <a:rPr kumimoji="1" lang="en-US" altLang="ja-JP" dirty="0">
                          <a:latin typeface="ＭＳ Ｐゴシック" panose="020B0600070205080204" pitchFamily="50" charset="-128"/>
                          <a:ea typeface="ＭＳ Ｐゴシック" panose="020B0600070205080204" pitchFamily="50" charset="-128"/>
                        </a:rPr>
                        <a:t>1</a:t>
                      </a:r>
                    </a:p>
                    <a:p>
                      <a:r>
                        <a:rPr kumimoji="1" lang="ja-JP" altLang="en-US" dirty="0">
                          <a:latin typeface="ＭＳ Ｐゴシック" panose="020B0600070205080204" pitchFamily="50" charset="-128"/>
                          <a:ea typeface="ＭＳ Ｐゴシック" panose="020B0600070205080204" pitchFamily="50" charset="-128"/>
                        </a:rPr>
                        <a:t>小売業</a:t>
                      </a:r>
                      <a:r>
                        <a:rPr kumimoji="1" lang="en-US" altLang="ja-JP" dirty="0">
                          <a:latin typeface="ＭＳ Ｐゴシック" panose="020B0600070205080204" pitchFamily="50" charset="-128"/>
                          <a:ea typeface="ＭＳ Ｐゴシック" panose="020B0600070205080204" pitchFamily="50" charset="-128"/>
                        </a:rPr>
                        <a:t>13</a:t>
                      </a:r>
                    </a:p>
                    <a:p>
                      <a:r>
                        <a:rPr kumimoji="1" lang="ja-JP" altLang="en-US" dirty="0">
                          <a:latin typeface="ＭＳ Ｐゴシック" panose="020B0600070205080204" pitchFamily="50" charset="-128"/>
                          <a:ea typeface="ＭＳ Ｐゴシック" panose="020B0600070205080204" pitchFamily="50" charset="-128"/>
                        </a:rPr>
                        <a:t>サービス業</a:t>
                      </a:r>
                      <a:r>
                        <a:rPr kumimoji="1" lang="en-US" altLang="ja-JP" dirty="0">
                          <a:latin typeface="ＭＳ Ｐゴシック" panose="020B0600070205080204" pitchFamily="50" charset="-128"/>
                          <a:ea typeface="ＭＳ Ｐゴシック" panose="020B0600070205080204" pitchFamily="50" charset="-128"/>
                        </a:rPr>
                        <a:t>10</a:t>
                      </a:r>
                    </a:p>
                    <a:p>
                      <a:r>
                        <a:rPr kumimoji="1" lang="ja-JP" altLang="en-US" dirty="0">
                          <a:latin typeface="ＭＳ Ｐゴシック" panose="020B0600070205080204" pitchFamily="50" charset="-128"/>
                          <a:ea typeface="ＭＳ Ｐゴシック" panose="020B0600070205080204" pitchFamily="50" charset="-128"/>
                        </a:rPr>
                        <a:t>飲食業</a:t>
                      </a:r>
                      <a:r>
                        <a:rPr kumimoji="1" lang="en-US" altLang="ja-JP" dirty="0">
                          <a:latin typeface="ＭＳ Ｐゴシック" panose="020B0600070205080204" pitchFamily="50" charset="-128"/>
                          <a:ea typeface="ＭＳ Ｐゴシック" panose="020B0600070205080204" pitchFamily="50" charset="-128"/>
                        </a:rPr>
                        <a:t>3</a:t>
                      </a:r>
                    </a:p>
                    <a:p>
                      <a:r>
                        <a:rPr kumimoji="1" lang="ja-JP" altLang="en-US" dirty="0">
                          <a:latin typeface="ＭＳ Ｐゴシック" panose="020B0600070205080204" pitchFamily="50" charset="-128"/>
                          <a:ea typeface="ＭＳ Ｐゴシック" panose="020B0600070205080204" pitchFamily="50" charset="-128"/>
                        </a:rPr>
                        <a:t>建設業</a:t>
                      </a:r>
                      <a:r>
                        <a:rPr kumimoji="1" lang="en-US" altLang="ja-JP" dirty="0">
                          <a:latin typeface="ＭＳ Ｐゴシック" panose="020B0600070205080204" pitchFamily="50" charset="-128"/>
                          <a:ea typeface="ＭＳ Ｐゴシック" panose="020B0600070205080204" pitchFamily="50" charset="-128"/>
                        </a:rPr>
                        <a:t>18</a:t>
                      </a:r>
                    </a:p>
                    <a:p>
                      <a:r>
                        <a:rPr kumimoji="1" lang="ja-JP" altLang="en-US" dirty="0">
                          <a:latin typeface="ＭＳ Ｐゴシック" panose="020B0600070205080204" pitchFamily="50" charset="-128"/>
                          <a:ea typeface="ＭＳ Ｐゴシック" panose="020B0600070205080204" pitchFamily="50" charset="-128"/>
                        </a:rPr>
                        <a:t>自動車整備業</a:t>
                      </a:r>
                      <a:r>
                        <a:rPr kumimoji="1" lang="en-US" altLang="ja-JP" dirty="0">
                          <a:latin typeface="ＭＳ Ｐゴシック" panose="020B0600070205080204" pitchFamily="50" charset="-128"/>
                          <a:ea typeface="ＭＳ Ｐゴシック" panose="020B0600070205080204" pitchFamily="50" charset="-128"/>
                        </a:rPr>
                        <a:t>1</a:t>
                      </a:r>
                    </a:p>
                    <a:p>
                      <a:r>
                        <a:rPr kumimoji="1" lang="ja-JP" altLang="en-US" dirty="0">
                          <a:latin typeface="ＭＳ Ｐゴシック" panose="020B0600070205080204" pitchFamily="50" charset="-128"/>
                          <a:ea typeface="ＭＳ Ｐゴシック" panose="020B0600070205080204" pitchFamily="50" charset="-128"/>
                        </a:rPr>
                        <a:t>合計</a:t>
                      </a:r>
                      <a:r>
                        <a:rPr kumimoji="1" lang="en-US" altLang="ja-JP" dirty="0">
                          <a:latin typeface="ＭＳ Ｐゴシック" panose="020B0600070205080204" pitchFamily="50" charset="-128"/>
                          <a:ea typeface="ＭＳ Ｐゴシック" panose="020B0600070205080204" pitchFamily="50" charset="-128"/>
                        </a:rPr>
                        <a:t>60</a:t>
                      </a:r>
                      <a:endParaRPr kumimoji="1" lang="ja-JP" altLang="en-US"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587102780"/>
                  </a:ext>
                </a:extLst>
              </a:tr>
            </a:tbl>
          </a:graphicData>
        </a:graphic>
      </p:graphicFrame>
      <p:pic>
        <p:nvPicPr>
          <p:cNvPr id="2" name="図 1">
            <a:extLst>
              <a:ext uri="{FF2B5EF4-FFF2-40B4-BE49-F238E27FC236}">
                <a16:creationId xmlns:a16="http://schemas.microsoft.com/office/drawing/2014/main" id="{33D310FF-B645-4DBA-BB51-9D8A9AA8DC59}"/>
              </a:ext>
            </a:extLst>
          </p:cNvPr>
          <p:cNvPicPr>
            <a:picLocks noChangeAspect="1"/>
          </p:cNvPicPr>
          <p:nvPr/>
        </p:nvPicPr>
        <p:blipFill>
          <a:blip r:embed="rId2"/>
          <a:stretch>
            <a:fillRect/>
          </a:stretch>
        </p:blipFill>
        <p:spPr>
          <a:xfrm>
            <a:off x="6584862" y="1250705"/>
            <a:ext cx="5106492" cy="4587240"/>
          </a:xfrm>
          <a:prstGeom prst="rect">
            <a:avLst/>
          </a:prstGeom>
        </p:spPr>
      </p:pic>
    </p:spTree>
    <p:extLst>
      <p:ext uri="{BB962C8B-B14F-4D97-AF65-F5344CB8AC3E}">
        <p14:creationId xmlns:p14="http://schemas.microsoft.com/office/powerpoint/2010/main" val="3550159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dirty="0">
                <a:latin typeface="ＭＳ Ｐゴシック" panose="020B0600070205080204" pitchFamily="50" charset="-128"/>
                <a:ea typeface="ＭＳ Ｐゴシック" panose="020B0600070205080204" pitchFamily="50" charset="-128"/>
              </a:rPr>
              <a:t>業績および景況感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1434584A-38EE-4316-AAAC-5E894C57BACB}"/>
              </a:ext>
            </a:extLst>
          </p:cNvPr>
          <p:cNvSpPr>
            <a:spLocks noGrp="1"/>
          </p:cNvSpPr>
          <p:nvPr>
            <p:ph type="sldNum" sz="quarter" idx="12"/>
          </p:nvPr>
        </p:nvSpPr>
        <p:spPr/>
        <p:txBody>
          <a:bodyPr/>
          <a:lstStyle/>
          <a:p>
            <a:fld id="{87FC8D82-8234-4172-B25F-120A310F6D37}" type="slidenum">
              <a:rPr kumimoji="1" lang="ja-JP" altLang="en-US" smtClean="0"/>
              <a:t>3</a:t>
            </a:fld>
            <a:endParaRPr kumimoji="1" lang="ja-JP" altLang="en-US"/>
          </a:p>
        </p:txBody>
      </p:sp>
      <p:sp>
        <p:nvSpPr>
          <p:cNvPr id="6" name="テキスト ボックス 5">
            <a:extLst>
              <a:ext uri="{FF2B5EF4-FFF2-40B4-BE49-F238E27FC236}">
                <a16:creationId xmlns:a16="http://schemas.microsoft.com/office/drawing/2014/main" id="{C1BB11DC-8BBC-4071-953E-30E4D6B20BBE}"/>
              </a:ext>
            </a:extLst>
          </p:cNvPr>
          <p:cNvSpPr txBox="1"/>
          <p:nvPr/>
        </p:nvSpPr>
        <p:spPr>
          <a:xfrm>
            <a:off x="650630" y="805506"/>
            <a:ext cx="10902462" cy="1785104"/>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直近の売上高については、</a:t>
            </a:r>
            <a:r>
              <a:rPr kumimoji="1" lang="en-US" altLang="ja-JP" dirty="0">
                <a:latin typeface="ＭＳ Ｐゴシック" panose="020B0600070205080204" pitchFamily="50" charset="-128"/>
                <a:ea typeface="ＭＳ Ｐゴシック" panose="020B0600070205080204" pitchFamily="50" charset="-128"/>
              </a:rPr>
              <a:t>1,000</a:t>
            </a:r>
            <a:r>
              <a:rPr kumimoji="1" lang="ja-JP" altLang="en-US" dirty="0">
                <a:latin typeface="ＭＳ Ｐゴシック" panose="020B0600070205080204" pitchFamily="50" charset="-128"/>
                <a:ea typeface="ＭＳ Ｐゴシック" panose="020B0600070205080204" pitchFamily="50" charset="-128"/>
              </a:rPr>
              <a:t>万円未満が</a:t>
            </a:r>
            <a:r>
              <a:rPr kumimoji="1" lang="en-US" altLang="ja-JP" dirty="0">
                <a:latin typeface="ＭＳ Ｐゴシック" panose="020B0600070205080204" pitchFamily="50" charset="-128"/>
                <a:ea typeface="ＭＳ Ｐゴシック" panose="020B0600070205080204" pitchFamily="50" charset="-128"/>
              </a:rPr>
              <a:t>41.7</a:t>
            </a:r>
            <a:r>
              <a:rPr kumimoji="1" lang="ja-JP" altLang="en-US" dirty="0">
                <a:latin typeface="ＭＳ Ｐゴシック" panose="020B0600070205080204" pitchFamily="50" charset="-128"/>
                <a:ea typeface="ＭＳ Ｐゴシック" panose="020B0600070205080204" pitchFamily="50" charset="-128"/>
              </a:rPr>
              <a:t>％、</a:t>
            </a:r>
            <a:r>
              <a:rPr kumimoji="1" lang="en-US" altLang="ja-JP" dirty="0">
                <a:latin typeface="ＭＳ Ｐゴシック" panose="020B0600070205080204" pitchFamily="50" charset="-128"/>
                <a:ea typeface="ＭＳ Ｐゴシック" panose="020B0600070205080204" pitchFamily="50" charset="-128"/>
              </a:rPr>
              <a:t>1,000</a:t>
            </a:r>
            <a:r>
              <a:rPr kumimoji="1" lang="ja-JP" altLang="en-US" dirty="0">
                <a:latin typeface="ＭＳ Ｐゴシック" panose="020B0600070205080204" pitchFamily="50" charset="-128"/>
                <a:ea typeface="ＭＳ Ｐゴシック" panose="020B0600070205080204" pitchFamily="50" charset="-128"/>
              </a:rPr>
              <a:t>～</a:t>
            </a:r>
            <a:r>
              <a:rPr kumimoji="1" lang="en-US" altLang="ja-JP" dirty="0">
                <a:latin typeface="ＭＳ Ｐゴシック" panose="020B0600070205080204" pitchFamily="50" charset="-128"/>
                <a:ea typeface="ＭＳ Ｐゴシック" panose="020B0600070205080204" pitchFamily="50" charset="-128"/>
              </a:rPr>
              <a:t>3,000</a:t>
            </a:r>
            <a:r>
              <a:rPr kumimoji="1" lang="ja-JP" altLang="en-US" dirty="0">
                <a:latin typeface="ＭＳ Ｐゴシック" panose="020B0600070205080204" pitchFamily="50" charset="-128"/>
                <a:ea typeface="ＭＳ Ｐゴシック" panose="020B0600070205080204" pitchFamily="50" charset="-128"/>
              </a:rPr>
              <a:t>万円未満が</a:t>
            </a:r>
            <a:r>
              <a:rPr kumimoji="1" lang="en-US" altLang="ja-JP" dirty="0">
                <a:latin typeface="ＭＳ Ｐゴシック" panose="020B0600070205080204" pitchFamily="50" charset="-128"/>
                <a:ea typeface="ＭＳ Ｐゴシック" panose="020B0600070205080204" pitchFamily="50" charset="-128"/>
              </a:rPr>
              <a:t>20.0</a:t>
            </a:r>
            <a:r>
              <a:rPr kumimoji="1" lang="ja-JP" altLang="en-US" dirty="0">
                <a:latin typeface="ＭＳ Ｐゴシック" panose="020B0600070205080204" pitchFamily="50" charset="-128"/>
                <a:ea typeface="ＭＳ Ｐゴシック" panose="020B0600070205080204" pitchFamily="50" charset="-128"/>
              </a:rPr>
              <a:t>％と、</a:t>
            </a:r>
            <a:r>
              <a:rPr kumimoji="1" lang="en-US" altLang="ja-JP" dirty="0">
                <a:latin typeface="ＭＳ Ｐゴシック" panose="020B0600070205080204" pitchFamily="50" charset="-128"/>
                <a:ea typeface="ＭＳ Ｐゴシック" panose="020B0600070205080204" pitchFamily="50" charset="-128"/>
              </a:rPr>
              <a:t>3,000</a:t>
            </a:r>
            <a:r>
              <a:rPr kumimoji="1" lang="ja-JP" altLang="en-US" dirty="0">
                <a:latin typeface="ＭＳ Ｐゴシック" panose="020B0600070205080204" pitchFamily="50" charset="-128"/>
                <a:ea typeface="ＭＳ Ｐゴシック" panose="020B0600070205080204" pitchFamily="50" charset="-128"/>
              </a:rPr>
              <a:t>万円未満の事業者が約</a:t>
            </a:r>
            <a:r>
              <a:rPr kumimoji="1" lang="en-US" altLang="ja-JP" dirty="0">
                <a:latin typeface="ＭＳ Ｐゴシック" panose="020B0600070205080204" pitchFamily="50" charset="-128"/>
                <a:ea typeface="ＭＳ Ｐゴシック" panose="020B0600070205080204" pitchFamily="50" charset="-128"/>
              </a:rPr>
              <a:t>6</a:t>
            </a:r>
            <a:r>
              <a:rPr kumimoji="1" lang="ja-JP" altLang="en-US" dirty="0">
                <a:latin typeface="ＭＳ Ｐゴシック" panose="020B0600070205080204" pitchFamily="50" charset="-128"/>
                <a:ea typeface="ＭＳ Ｐゴシック" panose="020B0600070205080204" pitchFamily="50" charset="-128"/>
              </a:rPr>
              <a:t>割を占めた</a:t>
            </a:r>
            <a:r>
              <a:rPr lang="ja-JP" altLang="en-US" dirty="0">
                <a:latin typeface="ＭＳ Ｐゴシック" panose="020B0600070205080204" pitchFamily="50" charset="-128"/>
                <a:ea typeface="ＭＳ Ｐゴシック" panose="020B0600070205080204" pitchFamily="50" charset="-128"/>
              </a:rPr>
              <a:t>。</a:t>
            </a:r>
            <a:endParaRPr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一方で直近売上高が</a:t>
            </a:r>
            <a:r>
              <a:rPr kumimoji="1" lang="en-US" altLang="ja-JP" dirty="0">
                <a:latin typeface="ＭＳ Ｐゴシック" panose="020B0600070205080204" pitchFamily="50" charset="-128"/>
                <a:ea typeface="ＭＳ Ｐゴシック" panose="020B0600070205080204" pitchFamily="50" charset="-128"/>
              </a:rPr>
              <a:t>1</a:t>
            </a:r>
            <a:r>
              <a:rPr kumimoji="1" lang="ja-JP" altLang="en-US" dirty="0">
                <a:latin typeface="ＭＳ Ｐゴシック" panose="020B0600070205080204" pitchFamily="50" charset="-128"/>
                <a:ea typeface="ＭＳ Ｐゴシック" panose="020B0600070205080204" pitchFamily="50" charset="-128"/>
              </a:rPr>
              <a:t>億円以上という事業者も合わせて約</a:t>
            </a:r>
            <a:r>
              <a:rPr kumimoji="1" lang="en-US" altLang="ja-JP" dirty="0">
                <a:latin typeface="ＭＳ Ｐゴシック" panose="020B0600070205080204" pitchFamily="50" charset="-128"/>
                <a:ea typeface="ＭＳ Ｐゴシック" panose="020B0600070205080204" pitchFamily="50" charset="-128"/>
              </a:rPr>
              <a:t>4</a:t>
            </a:r>
            <a:r>
              <a:rPr kumimoji="1" lang="ja-JP" altLang="en-US" dirty="0">
                <a:latin typeface="ＭＳ Ｐゴシック" panose="020B0600070205080204" pitchFamily="50" charset="-128"/>
                <a:ea typeface="ＭＳ Ｐゴシック" panose="020B0600070205080204" pitchFamily="50" charset="-128"/>
              </a:rPr>
              <a:t>分の</a:t>
            </a:r>
            <a:r>
              <a:rPr kumimoji="1" lang="en-US" altLang="ja-JP" dirty="0">
                <a:latin typeface="ＭＳ Ｐゴシック" panose="020B0600070205080204" pitchFamily="50" charset="-128"/>
                <a:ea typeface="ＭＳ Ｐゴシック" panose="020B0600070205080204" pitchFamily="50" charset="-128"/>
              </a:rPr>
              <a:t>1</a:t>
            </a:r>
            <a:r>
              <a:rPr kumimoji="1" lang="ja-JP" altLang="en-US" dirty="0">
                <a:latin typeface="ＭＳ Ｐゴシック" panose="020B0600070205080204" pitchFamily="50" charset="-128"/>
                <a:ea typeface="ＭＳ Ｐゴシック" panose="020B0600070205080204" pitchFamily="50" charset="-128"/>
              </a:rPr>
              <a:t>存在した。</a:t>
            </a:r>
            <a:endParaRPr kumimoji="1"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lang="ja-JP" altLang="en-US" dirty="0">
                <a:latin typeface="ＭＳ Ｐゴシック" panose="020B0600070205080204" pitchFamily="50" charset="-128"/>
                <a:ea typeface="ＭＳ Ｐゴシック" panose="020B0600070205080204" pitchFamily="50" charset="-128"/>
              </a:rPr>
              <a:t>今後の景気の見通しについては、</a:t>
            </a:r>
            <a:r>
              <a:rPr lang="ja-JP" altLang="en-US" dirty="0">
                <a:solidFill>
                  <a:srgbClr val="FF0000"/>
                </a:solidFill>
                <a:latin typeface="ＭＳ Ｐゴシック" panose="020B0600070205080204" pitchFamily="50" charset="-128"/>
                <a:ea typeface="ＭＳ Ｐゴシック" panose="020B0600070205080204" pitchFamily="50" charset="-128"/>
              </a:rPr>
              <a:t>「悪くなる」、「非常に悪くなる」を合わせると半数以上</a:t>
            </a:r>
            <a:r>
              <a:rPr lang="ja-JP" altLang="en-US" dirty="0">
                <a:latin typeface="ＭＳ Ｐゴシック" panose="020B0600070205080204" pitchFamily="50" charset="-128"/>
                <a:ea typeface="ＭＳ Ｐゴシック" panose="020B0600070205080204" pitchFamily="50" charset="-128"/>
              </a:rPr>
              <a:t>を占め、多くの事業者が今後の景気を悲観している状況。一方、「良くなる」と回答した事業者は</a:t>
            </a:r>
            <a:r>
              <a:rPr lang="en-US" altLang="ja-JP" dirty="0">
                <a:latin typeface="ＭＳ Ｐゴシック" panose="020B0600070205080204" pitchFamily="50" charset="-128"/>
                <a:ea typeface="ＭＳ Ｐゴシック" panose="020B0600070205080204" pitchFamily="50" charset="-128"/>
              </a:rPr>
              <a:t>1</a:t>
            </a:r>
            <a:r>
              <a:rPr lang="ja-JP" altLang="en-US" dirty="0">
                <a:latin typeface="ＭＳ Ｐゴシック" panose="020B0600070205080204" pitchFamily="50" charset="-128"/>
                <a:ea typeface="ＭＳ Ｐゴシック" panose="020B0600070205080204" pitchFamily="50" charset="-128"/>
              </a:rPr>
              <a:t>割未満であった。</a:t>
            </a:r>
            <a:endParaRPr kumimoji="1" lang="ja-JP" altLang="en-US" dirty="0">
              <a:latin typeface="ＭＳ Ｐゴシック" panose="020B0600070205080204" pitchFamily="50" charset="-128"/>
              <a:ea typeface="ＭＳ Ｐゴシック" panose="020B0600070205080204" pitchFamily="50" charset="-128"/>
            </a:endParaRPr>
          </a:p>
        </p:txBody>
      </p:sp>
      <p:pic>
        <p:nvPicPr>
          <p:cNvPr id="7" name="図 6">
            <a:extLst>
              <a:ext uri="{FF2B5EF4-FFF2-40B4-BE49-F238E27FC236}">
                <a16:creationId xmlns:a16="http://schemas.microsoft.com/office/drawing/2014/main" id="{3940C4A3-783E-43E4-B8E4-09C66B41A1B0}"/>
              </a:ext>
            </a:extLst>
          </p:cNvPr>
          <p:cNvPicPr>
            <a:picLocks noChangeAspect="1"/>
          </p:cNvPicPr>
          <p:nvPr/>
        </p:nvPicPr>
        <p:blipFill>
          <a:blip r:embed="rId2"/>
          <a:stretch>
            <a:fillRect/>
          </a:stretch>
        </p:blipFill>
        <p:spPr>
          <a:xfrm>
            <a:off x="1336430" y="2811415"/>
            <a:ext cx="4645270" cy="3544935"/>
          </a:xfrm>
          <a:prstGeom prst="rect">
            <a:avLst/>
          </a:prstGeom>
        </p:spPr>
      </p:pic>
      <p:pic>
        <p:nvPicPr>
          <p:cNvPr id="8" name="図 7">
            <a:extLst>
              <a:ext uri="{FF2B5EF4-FFF2-40B4-BE49-F238E27FC236}">
                <a16:creationId xmlns:a16="http://schemas.microsoft.com/office/drawing/2014/main" id="{4662D42F-F823-4088-BA1C-36D6350555AA}"/>
              </a:ext>
            </a:extLst>
          </p:cNvPr>
          <p:cNvPicPr>
            <a:picLocks noChangeAspect="1"/>
          </p:cNvPicPr>
          <p:nvPr/>
        </p:nvPicPr>
        <p:blipFill>
          <a:blip r:embed="rId3"/>
          <a:stretch>
            <a:fillRect/>
          </a:stretch>
        </p:blipFill>
        <p:spPr>
          <a:xfrm>
            <a:off x="6096000" y="2811415"/>
            <a:ext cx="4645270" cy="3544935"/>
          </a:xfrm>
          <a:prstGeom prst="rect">
            <a:avLst/>
          </a:prstGeom>
        </p:spPr>
      </p:pic>
    </p:spTree>
    <p:extLst>
      <p:ext uri="{BB962C8B-B14F-4D97-AF65-F5344CB8AC3E}">
        <p14:creationId xmlns:p14="http://schemas.microsoft.com/office/powerpoint/2010/main" val="188616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景況感の理由</a:t>
            </a:r>
          </a:p>
        </p:txBody>
      </p:sp>
      <p:sp>
        <p:nvSpPr>
          <p:cNvPr id="7" name="スライド番号プレースホルダー 6">
            <a:extLst>
              <a:ext uri="{FF2B5EF4-FFF2-40B4-BE49-F238E27FC236}">
                <a16:creationId xmlns:a16="http://schemas.microsoft.com/office/drawing/2014/main" id="{217EA80E-C4FA-47DF-AA32-8337D39C700F}"/>
              </a:ext>
            </a:extLst>
          </p:cNvPr>
          <p:cNvSpPr>
            <a:spLocks noGrp="1"/>
          </p:cNvSpPr>
          <p:nvPr>
            <p:ph type="sldNum" sz="quarter" idx="12"/>
          </p:nvPr>
        </p:nvSpPr>
        <p:spPr/>
        <p:txBody>
          <a:bodyPr/>
          <a:lstStyle/>
          <a:p>
            <a:fld id="{87FC8D82-8234-4172-B25F-120A310F6D37}" type="slidenum">
              <a:rPr kumimoji="1" lang="ja-JP" altLang="en-US" smtClean="0"/>
              <a:t>4</a:t>
            </a:fld>
            <a:endParaRPr kumimoji="1" lang="ja-JP" altLang="en-US"/>
          </a:p>
        </p:txBody>
      </p:sp>
      <p:sp>
        <p:nvSpPr>
          <p:cNvPr id="12" name="テキスト ボックス 11">
            <a:extLst>
              <a:ext uri="{FF2B5EF4-FFF2-40B4-BE49-F238E27FC236}">
                <a16:creationId xmlns:a16="http://schemas.microsoft.com/office/drawing/2014/main" id="{E99232E8-8566-41A5-BD3E-FA369B2A4B80}"/>
              </a:ext>
            </a:extLst>
          </p:cNvPr>
          <p:cNvSpPr txBox="1"/>
          <p:nvPr/>
        </p:nvSpPr>
        <p:spPr>
          <a:xfrm>
            <a:off x="650630" y="805506"/>
            <a:ext cx="10902462" cy="1631216"/>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lang="ja-JP" altLang="en-US" dirty="0">
                <a:latin typeface="ＭＳ Ｐゴシック" panose="020B0600070205080204" pitchFamily="50" charset="-128"/>
                <a:ea typeface="ＭＳ Ｐゴシック" panose="020B0600070205080204" pitchFamily="50" charset="-128"/>
              </a:rPr>
              <a:t>景気が良くなる理由は、「新商品・サービスの開発・普及」が最も多い（全体の回答数が</a:t>
            </a:r>
            <a:r>
              <a:rPr lang="en-US" altLang="ja-JP" dirty="0">
                <a:latin typeface="ＭＳ Ｐゴシック" panose="020B0600070205080204" pitchFamily="50" charset="-128"/>
                <a:ea typeface="ＭＳ Ｐゴシック" panose="020B0600070205080204" pitchFamily="50" charset="-128"/>
              </a:rPr>
              <a:t>15</a:t>
            </a:r>
            <a:r>
              <a:rPr lang="ja-JP" altLang="en-US" dirty="0">
                <a:latin typeface="ＭＳ Ｐゴシック" panose="020B0600070205080204" pitchFamily="50" charset="-128"/>
                <a:ea typeface="ＭＳ Ｐゴシック" panose="020B0600070205080204" pitchFamily="50" charset="-128"/>
              </a:rPr>
              <a:t>者と少ないため、さくまでも参考程度）。</a:t>
            </a:r>
            <a:endParaRPr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景気が悪くなる理由は、</a:t>
            </a:r>
            <a:r>
              <a:rPr kumimoji="1" lang="ja-JP" altLang="en-US" dirty="0">
                <a:solidFill>
                  <a:srgbClr val="FF0000"/>
                </a:solidFill>
                <a:latin typeface="ＭＳ Ｐゴシック" panose="020B0600070205080204" pitchFamily="50" charset="-128"/>
                <a:ea typeface="ＭＳ Ｐゴシック" panose="020B0600070205080204" pitchFamily="50" charset="-128"/>
              </a:rPr>
              <a:t>「顧客数の減少」が最も多く、次いで「所得の減少」</a:t>
            </a:r>
            <a:r>
              <a:rPr kumimoji="1" lang="ja-JP" altLang="en-US" dirty="0">
                <a:latin typeface="ＭＳ Ｐゴシック" panose="020B0600070205080204" pitchFamily="50" charset="-128"/>
                <a:ea typeface="ＭＳ Ｐゴシック" panose="020B0600070205080204" pitchFamily="50" charset="-128"/>
              </a:rPr>
              <a:t>となり、この</a:t>
            </a:r>
            <a:r>
              <a:rPr kumimoji="1" lang="en-US" altLang="ja-JP" dirty="0">
                <a:latin typeface="ＭＳ Ｐゴシック" panose="020B0600070205080204" pitchFamily="50" charset="-128"/>
                <a:ea typeface="ＭＳ Ｐゴシック" panose="020B0600070205080204" pitchFamily="50" charset="-128"/>
              </a:rPr>
              <a:t>2</a:t>
            </a:r>
            <a:r>
              <a:rPr kumimoji="1" lang="ja-JP" altLang="en-US" dirty="0" err="1">
                <a:latin typeface="ＭＳ Ｐゴシック" panose="020B0600070205080204" pitchFamily="50" charset="-128"/>
                <a:ea typeface="ＭＳ Ｐゴシック" panose="020B0600070205080204" pitchFamily="50" charset="-128"/>
              </a:rPr>
              <a:t>つの</a:t>
            </a:r>
            <a:r>
              <a:rPr kumimoji="1" lang="ja-JP" altLang="en-US" dirty="0">
                <a:latin typeface="ＭＳ Ｐゴシック" panose="020B0600070205080204" pitchFamily="50" charset="-128"/>
                <a:ea typeface="ＭＳ Ｐゴシック" panose="020B0600070205080204" pitchFamily="50" charset="-128"/>
              </a:rPr>
              <a:t>項目で半数近くを占めた。地域住民を主要顧客としている小規模事業者にとって、人口減少に伴う顧客数減少は大きな脅威であり、また消費税率再引き上げや燃料代の高騰等、所得を減少させる要因が多いことも脅威である。</a:t>
            </a:r>
          </a:p>
        </p:txBody>
      </p:sp>
      <p:pic>
        <p:nvPicPr>
          <p:cNvPr id="2" name="図 1">
            <a:extLst>
              <a:ext uri="{FF2B5EF4-FFF2-40B4-BE49-F238E27FC236}">
                <a16:creationId xmlns:a16="http://schemas.microsoft.com/office/drawing/2014/main" id="{D37B4614-D4C9-4CD4-82DF-9F71A99CFAA1}"/>
              </a:ext>
            </a:extLst>
          </p:cNvPr>
          <p:cNvPicPr>
            <a:picLocks noChangeAspect="1"/>
          </p:cNvPicPr>
          <p:nvPr/>
        </p:nvPicPr>
        <p:blipFill>
          <a:blip r:embed="rId2"/>
          <a:stretch>
            <a:fillRect/>
          </a:stretch>
        </p:blipFill>
        <p:spPr>
          <a:xfrm>
            <a:off x="553915" y="2706189"/>
            <a:ext cx="5445370" cy="3650161"/>
          </a:xfrm>
          <a:prstGeom prst="rect">
            <a:avLst/>
          </a:prstGeom>
        </p:spPr>
      </p:pic>
      <p:pic>
        <p:nvPicPr>
          <p:cNvPr id="3" name="図 2">
            <a:extLst>
              <a:ext uri="{FF2B5EF4-FFF2-40B4-BE49-F238E27FC236}">
                <a16:creationId xmlns:a16="http://schemas.microsoft.com/office/drawing/2014/main" id="{32E1C625-7A7D-4B38-82A5-0562A10ADE51}"/>
              </a:ext>
            </a:extLst>
          </p:cNvPr>
          <p:cNvPicPr>
            <a:picLocks noChangeAspect="1"/>
          </p:cNvPicPr>
          <p:nvPr/>
        </p:nvPicPr>
        <p:blipFill>
          <a:blip r:embed="rId3"/>
          <a:stretch>
            <a:fillRect/>
          </a:stretch>
        </p:blipFill>
        <p:spPr>
          <a:xfrm>
            <a:off x="6096000" y="2707623"/>
            <a:ext cx="5405968" cy="3642261"/>
          </a:xfrm>
          <a:prstGeom prst="rect">
            <a:avLst/>
          </a:prstGeom>
        </p:spPr>
      </p:pic>
    </p:spTree>
    <p:extLst>
      <p:ext uri="{BB962C8B-B14F-4D97-AF65-F5344CB8AC3E}">
        <p14:creationId xmlns:p14="http://schemas.microsoft.com/office/powerpoint/2010/main" val="15363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経営資源の充足度</a:t>
            </a:r>
          </a:p>
        </p:txBody>
      </p:sp>
      <p:sp>
        <p:nvSpPr>
          <p:cNvPr id="7" name="スライド番号プレースホルダー 6">
            <a:extLst>
              <a:ext uri="{FF2B5EF4-FFF2-40B4-BE49-F238E27FC236}">
                <a16:creationId xmlns:a16="http://schemas.microsoft.com/office/drawing/2014/main" id="{BC10EA22-787F-4BBA-A0AD-03BF49F2DFD5}"/>
              </a:ext>
            </a:extLst>
          </p:cNvPr>
          <p:cNvSpPr>
            <a:spLocks noGrp="1"/>
          </p:cNvSpPr>
          <p:nvPr>
            <p:ph type="sldNum" sz="quarter" idx="12"/>
          </p:nvPr>
        </p:nvSpPr>
        <p:spPr/>
        <p:txBody>
          <a:bodyPr/>
          <a:lstStyle/>
          <a:p>
            <a:fld id="{87FC8D82-8234-4172-B25F-120A310F6D37}" type="slidenum">
              <a:rPr kumimoji="1" lang="ja-JP" altLang="en-US" smtClean="0"/>
              <a:t>5</a:t>
            </a:fld>
            <a:endParaRPr kumimoji="1" lang="ja-JP" altLang="en-US"/>
          </a:p>
        </p:txBody>
      </p:sp>
      <p:sp>
        <p:nvSpPr>
          <p:cNvPr id="9" name="テキスト ボックス 8">
            <a:extLst>
              <a:ext uri="{FF2B5EF4-FFF2-40B4-BE49-F238E27FC236}">
                <a16:creationId xmlns:a16="http://schemas.microsoft.com/office/drawing/2014/main" id="{BB9CE969-44A8-4ADA-A213-6254E4F6CDF3}"/>
              </a:ext>
            </a:extLst>
          </p:cNvPr>
          <p:cNvSpPr txBox="1"/>
          <p:nvPr/>
        </p:nvSpPr>
        <p:spPr>
          <a:xfrm>
            <a:off x="597877" y="805506"/>
            <a:ext cx="10955215" cy="1631216"/>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lang="ja-JP" altLang="en-US" dirty="0">
                <a:latin typeface="ＭＳ Ｐゴシック" panose="020B0600070205080204" pitchFamily="50" charset="-128"/>
                <a:ea typeface="ＭＳ Ｐゴシック" panose="020B0600070205080204" pitchFamily="50" charset="-128"/>
              </a:rPr>
              <a:t>人員の状況については、「ちょうどよい」と回答した事業者が</a:t>
            </a:r>
            <a:r>
              <a:rPr lang="en-US" altLang="ja-JP" dirty="0">
                <a:latin typeface="ＭＳ Ｐゴシック" panose="020B0600070205080204" pitchFamily="50" charset="-128"/>
                <a:ea typeface="ＭＳ Ｐゴシック" panose="020B0600070205080204" pitchFamily="50" charset="-128"/>
              </a:rPr>
              <a:t>65.5</a:t>
            </a:r>
            <a:r>
              <a:rPr lang="ja-JP" altLang="en-US" dirty="0">
                <a:latin typeface="ＭＳ Ｐゴシック" panose="020B0600070205080204" pitchFamily="50" charset="-128"/>
                <a:ea typeface="ＭＳ Ｐゴシック" panose="020B0600070205080204" pitchFamily="50" charset="-128"/>
              </a:rPr>
              <a:t>％と最も多かった。また「不足気味」、「かなり不足」と回答した事業者は約</a:t>
            </a:r>
            <a:r>
              <a:rPr lang="en-US" altLang="ja-JP" dirty="0">
                <a:latin typeface="ＭＳ Ｐゴシック" panose="020B0600070205080204" pitchFamily="50" charset="-128"/>
                <a:ea typeface="ＭＳ Ｐゴシック" panose="020B0600070205080204" pitchFamily="50" charset="-128"/>
              </a:rPr>
              <a:t>4</a:t>
            </a:r>
            <a:r>
              <a:rPr lang="ja-JP" altLang="en-US" dirty="0">
                <a:latin typeface="ＭＳ Ｐゴシック" panose="020B0600070205080204" pitchFamily="50" charset="-128"/>
                <a:ea typeface="ＭＳ Ｐゴシック" panose="020B0600070205080204" pitchFamily="50" charset="-128"/>
              </a:rPr>
              <a:t>分の</a:t>
            </a:r>
            <a:r>
              <a:rPr lang="en-US" altLang="ja-JP" dirty="0">
                <a:latin typeface="ＭＳ Ｐゴシック" panose="020B0600070205080204" pitchFamily="50" charset="-128"/>
                <a:ea typeface="ＭＳ Ｐゴシック" panose="020B0600070205080204" pitchFamily="50" charset="-128"/>
              </a:rPr>
              <a:t>1</a:t>
            </a:r>
            <a:r>
              <a:rPr lang="ja-JP" altLang="en-US" dirty="0">
                <a:latin typeface="ＭＳ Ｐゴシック" panose="020B0600070205080204" pitchFamily="50" charset="-128"/>
                <a:ea typeface="ＭＳ Ｐゴシック" panose="020B0600070205080204" pitchFamily="50" charset="-128"/>
              </a:rPr>
              <a:t>存在し、その内訳は</a:t>
            </a:r>
            <a:r>
              <a:rPr lang="ja-JP" altLang="en-US" dirty="0">
                <a:solidFill>
                  <a:srgbClr val="FF0000"/>
                </a:solidFill>
                <a:latin typeface="ＭＳ Ｐゴシック" panose="020B0600070205080204" pitchFamily="50" charset="-128"/>
                <a:ea typeface="ＭＳ Ｐゴシック" panose="020B0600070205080204" pitchFamily="50" charset="-128"/>
              </a:rPr>
              <a:t>製造業</a:t>
            </a:r>
            <a:r>
              <a:rPr lang="en-US" altLang="ja-JP" dirty="0">
                <a:solidFill>
                  <a:srgbClr val="FF0000"/>
                </a:solidFill>
                <a:latin typeface="ＭＳ Ｐゴシック" panose="020B0600070205080204" pitchFamily="50" charset="-128"/>
                <a:ea typeface="ＭＳ Ｐゴシック" panose="020B0600070205080204" pitchFamily="50" charset="-128"/>
              </a:rPr>
              <a:t>5</a:t>
            </a:r>
            <a:r>
              <a:rPr lang="ja-JP" altLang="en-US" dirty="0">
                <a:solidFill>
                  <a:srgbClr val="FF0000"/>
                </a:solidFill>
                <a:latin typeface="ＭＳ Ｐゴシック" panose="020B0600070205080204" pitchFamily="50" charset="-128"/>
                <a:ea typeface="ＭＳ Ｐゴシック" panose="020B0600070205080204" pitchFamily="50" charset="-128"/>
              </a:rPr>
              <a:t>者、建設業</a:t>
            </a:r>
            <a:r>
              <a:rPr lang="en-US" altLang="ja-JP" dirty="0">
                <a:solidFill>
                  <a:srgbClr val="FF0000"/>
                </a:solidFill>
                <a:latin typeface="ＭＳ Ｐゴシック" panose="020B0600070205080204" pitchFamily="50" charset="-128"/>
                <a:ea typeface="ＭＳ Ｐゴシック" panose="020B0600070205080204" pitchFamily="50" charset="-128"/>
              </a:rPr>
              <a:t>5</a:t>
            </a:r>
            <a:r>
              <a:rPr lang="ja-JP" altLang="en-US" dirty="0">
                <a:solidFill>
                  <a:srgbClr val="FF0000"/>
                </a:solidFill>
                <a:latin typeface="ＭＳ Ｐゴシック" panose="020B0600070205080204" pitchFamily="50" charset="-128"/>
                <a:ea typeface="ＭＳ Ｐゴシック" panose="020B0600070205080204" pitchFamily="50" charset="-128"/>
              </a:rPr>
              <a:t>者、サービス業</a:t>
            </a:r>
            <a:r>
              <a:rPr lang="en-US" altLang="ja-JP" dirty="0">
                <a:solidFill>
                  <a:srgbClr val="FF0000"/>
                </a:solidFill>
                <a:latin typeface="ＭＳ Ｐゴシック" panose="020B0600070205080204" pitchFamily="50" charset="-128"/>
                <a:ea typeface="ＭＳ Ｐゴシック" panose="020B0600070205080204" pitchFamily="50" charset="-128"/>
              </a:rPr>
              <a:t>4</a:t>
            </a:r>
            <a:r>
              <a:rPr lang="ja-JP" altLang="en-US" dirty="0">
                <a:solidFill>
                  <a:srgbClr val="FF0000"/>
                </a:solidFill>
                <a:latin typeface="ＭＳ Ｐゴシック" panose="020B0600070205080204" pitchFamily="50" charset="-128"/>
                <a:ea typeface="ＭＳ Ｐゴシック" panose="020B0600070205080204" pitchFamily="50" charset="-128"/>
              </a:rPr>
              <a:t>者、小売業</a:t>
            </a:r>
            <a:r>
              <a:rPr lang="en-US" altLang="ja-JP" dirty="0">
                <a:solidFill>
                  <a:srgbClr val="FF0000"/>
                </a:solidFill>
                <a:latin typeface="ＭＳ Ｐゴシック" panose="020B0600070205080204" pitchFamily="50" charset="-128"/>
                <a:ea typeface="ＭＳ Ｐゴシック" panose="020B0600070205080204" pitchFamily="50" charset="-128"/>
              </a:rPr>
              <a:t>1</a:t>
            </a:r>
            <a:r>
              <a:rPr lang="ja-JP" altLang="en-US" dirty="0">
                <a:solidFill>
                  <a:srgbClr val="FF0000"/>
                </a:solidFill>
                <a:latin typeface="ＭＳ Ｐゴシック" panose="020B0600070205080204" pitchFamily="50" charset="-128"/>
                <a:ea typeface="ＭＳ Ｐゴシック" panose="020B0600070205080204" pitchFamily="50" charset="-128"/>
              </a:rPr>
              <a:t>者</a:t>
            </a:r>
            <a:r>
              <a:rPr lang="ja-JP" altLang="en-US" dirty="0">
                <a:latin typeface="ＭＳ Ｐゴシック" panose="020B0600070205080204" pitchFamily="50" charset="-128"/>
                <a:ea typeface="ＭＳ Ｐゴシック" panose="020B0600070205080204" pitchFamily="50" charset="-128"/>
              </a:rPr>
              <a:t>と、人手を多く要する業種で不足と感じている。</a:t>
            </a:r>
            <a:endParaRPr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lang="ja-JP" altLang="en-US" dirty="0">
                <a:latin typeface="ＭＳ Ｐゴシック" panose="020B0600070205080204" pitchFamily="50" charset="-128"/>
                <a:ea typeface="ＭＳ Ｐゴシック" panose="020B0600070205080204" pitchFamily="50" charset="-128"/>
              </a:rPr>
              <a:t>設備の状況については、「ちょうどよい」と回答した事業者が約</a:t>
            </a:r>
            <a:r>
              <a:rPr lang="en-US" altLang="ja-JP" dirty="0">
                <a:latin typeface="ＭＳ Ｐゴシック" panose="020B0600070205080204" pitchFamily="50" charset="-128"/>
                <a:ea typeface="ＭＳ Ｐゴシック" panose="020B0600070205080204" pitchFamily="50" charset="-128"/>
              </a:rPr>
              <a:t>4</a:t>
            </a:r>
            <a:r>
              <a:rPr lang="ja-JP" altLang="en-US" dirty="0">
                <a:latin typeface="ＭＳ Ｐゴシック" panose="020B0600070205080204" pitchFamily="50" charset="-128"/>
                <a:ea typeface="ＭＳ Ｐゴシック" panose="020B0600070205080204" pitchFamily="50" charset="-128"/>
              </a:rPr>
              <a:t>分の</a:t>
            </a:r>
            <a:r>
              <a:rPr lang="en-US" altLang="ja-JP" dirty="0">
                <a:latin typeface="ＭＳ Ｐゴシック" panose="020B0600070205080204" pitchFamily="50" charset="-128"/>
                <a:ea typeface="ＭＳ Ｐゴシック" panose="020B0600070205080204" pitchFamily="50" charset="-128"/>
              </a:rPr>
              <a:t>3</a:t>
            </a:r>
            <a:r>
              <a:rPr lang="ja-JP" altLang="en-US" dirty="0">
                <a:latin typeface="ＭＳ Ｐゴシック" panose="020B0600070205080204" pitchFamily="50" charset="-128"/>
                <a:ea typeface="ＭＳ Ｐゴシック" panose="020B0600070205080204" pitchFamily="50" charset="-128"/>
              </a:rPr>
              <a:t>であった。なお「不足気味」と回答した事業者の主な業種では、</a:t>
            </a:r>
            <a:r>
              <a:rPr lang="ja-JP" altLang="en-US" dirty="0">
                <a:solidFill>
                  <a:srgbClr val="FF0000"/>
                </a:solidFill>
                <a:latin typeface="ＭＳ Ｐゴシック" panose="020B0600070205080204" pitchFamily="50" charset="-128"/>
                <a:ea typeface="ＭＳ Ｐゴシック" panose="020B0600070205080204" pitchFamily="50" charset="-128"/>
              </a:rPr>
              <a:t>建設業</a:t>
            </a:r>
            <a:r>
              <a:rPr lang="en-US" altLang="ja-JP" dirty="0">
                <a:solidFill>
                  <a:srgbClr val="FF0000"/>
                </a:solidFill>
                <a:latin typeface="ＭＳ Ｐゴシック" panose="020B0600070205080204" pitchFamily="50" charset="-128"/>
                <a:ea typeface="ＭＳ Ｐゴシック" panose="020B0600070205080204" pitchFamily="50" charset="-128"/>
              </a:rPr>
              <a:t>4</a:t>
            </a:r>
            <a:r>
              <a:rPr lang="ja-JP" altLang="en-US" dirty="0">
                <a:solidFill>
                  <a:srgbClr val="FF0000"/>
                </a:solidFill>
                <a:latin typeface="ＭＳ Ｐゴシック" panose="020B0600070205080204" pitchFamily="50" charset="-128"/>
                <a:ea typeface="ＭＳ Ｐゴシック" panose="020B0600070205080204" pitchFamily="50" charset="-128"/>
              </a:rPr>
              <a:t>者、サービス業</a:t>
            </a:r>
            <a:r>
              <a:rPr lang="en-US" altLang="ja-JP" dirty="0">
                <a:solidFill>
                  <a:srgbClr val="FF0000"/>
                </a:solidFill>
                <a:latin typeface="ＭＳ Ｐゴシック" panose="020B0600070205080204" pitchFamily="50" charset="-128"/>
                <a:ea typeface="ＭＳ Ｐゴシック" panose="020B0600070205080204" pitchFamily="50" charset="-128"/>
              </a:rPr>
              <a:t>4</a:t>
            </a:r>
            <a:r>
              <a:rPr lang="ja-JP" altLang="en-US" dirty="0">
                <a:solidFill>
                  <a:srgbClr val="FF0000"/>
                </a:solidFill>
                <a:latin typeface="ＭＳ Ｐゴシック" panose="020B0600070205080204" pitchFamily="50" charset="-128"/>
                <a:ea typeface="ＭＳ Ｐゴシック" panose="020B0600070205080204" pitchFamily="50" charset="-128"/>
              </a:rPr>
              <a:t>者、小売業</a:t>
            </a:r>
            <a:r>
              <a:rPr lang="en-US" altLang="ja-JP" dirty="0">
                <a:solidFill>
                  <a:srgbClr val="FF0000"/>
                </a:solidFill>
                <a:latin typeface="ＭＳ Ｐゴシック" panose="020B0600070205080204" pitchFamily="50" charset="-128"/>
                <a:ea typeface="ＭＳ Ｐゴシック" panose="020B0600070205080204" pitchFamily="50" charset="-128"/>
              </a:rPr>
              <a:t>2</a:t>
            </a:r>
            <a:r>
              <a:rPr lang="ja-JP" altLang="en-US" dirty="0">
                <a:solidFill>
                  <a:srgbClr val="FF0000"/>
                </a:solidFill>
                <a:latin typeface="ＭＳ Ｐゴシック" panose="020B0600070205080204" pitchFamily="50" charset="-128"/>
                <a:ea typeface="ＭＳ Ｐゴシック" panose="020B0600070205080204" pitchFamily="50" charset="-128"/>
              </a:rPr>
              <a:t>者</a:t>
            </a:r>
            <a:r>
              <a:rPr lang="ja-JP" altLang="en-US" dirty="0">
                <a:latin typeface="ＭＳ Ｐゴシック" panose="020B0600070205080204" pitchFamily="50" charset="-128"/>
                <a:ea typeface="ＭＳ Ｐゴシック" panose="020B0600070205080204" pitchFamily="50" charset="-128"/>
              </a:rPr>
              <a:t>という内訳であった。</a:t>
            </a:r>
            <a:endParaRPr lang="en-US" altLang="ja-JP" dirty="0">
              <a:latin typeface="ＭＳ Ｐゴシック" panose="020B0600070205080204" pitchFamily="50" charset="-128"/>
              <a:ea typeface="ＭＳ Ｐゴシック" panose="020B0600070205080204" pitchFamily="50" charset="-128"/>
            </a:endParaRPr>
          </a:p>
        </p:txBody>
      </p:sp>
      <p:pic>
        <p:nvPicPr>
          <p:cNvPr id="5" name="図 4">
            <a:extLst>
              <a:ext uri="{FF2B5EF4-FFF2-40B4-BE49-F238E27FC236}">
                <a16:creationId xmlns:a16="http://schemas.microsoft.com/office/drawing/2014/main" id="{EB522C30-4D17-4BB3-B683-90B27BFA2BC0}"/>
              </a:ext>
            </a:extLst>
          </p:cNvPr>
          <p:cNvPicPr>
            <a:picLocks noChangeAspect="1"/>
          </p:cNvPicPr>
          <p:nvPr/>
        </p:nvPicPr>
        <p:blipFill>
          <a:blip r:embed="rId2"/>
          <a:stretch>
            <a:fillRect/>
          </a:stretch>
        </p:blipFill>
        <p:spPr>
          <a:xfrm>
            <a:off x="1009212" y="2829561"/>
            <a:ext cx="4778029" cy="3410949"/>
          </a:xfrm>
          <a:prstGeom prst="rect">
            <a:avLst/>
          </a:prstGeom>
        </p:spPr>
      </p:pic>
      <p:pic>
        <p:nvPicPr>
          <p:cNvPr id="8" name="図 7">
            <a:extLst>
              <a:ext uri="{FF2B5EF4-FFF2-40B4-BE49-F238E27FC236}">
                <a16:creationId xmlns:a16="http://schemas.microsoft.com/office/drawing/2014/main" id="{A953EEA2-9361-431A-BEA9-FB38EC32D024}"/>
              </a:ext>
            </a:extLst>
          </p:cNvPr>
          <p:cNvPicPr>
            <a:picLocks noChangeAspect="1"/>
          </p:cNvPicPr>
          <p:nvPr/>
        </p:nvPicPr>
        <p:blipFill>
          <a:blip r:embed="rId3"/>
          <a:stretch>
            <a:fillRect/>
          </a:stretch>
        </p:blipFill>
        <p:spPr>
          <a:xfrm>
            <a:off x="5974962" y="2829561"/>
            <a:ext cx="4778029" cy="3410949"/>
          </a:xfrm>
          <a:prstGeom prst="rect">
            <a:avLst/>
          </a:prstGeom>
        </p:spPr>
      </p:pic>
    </p:spTree>
    <p:extLst>
      <p:ext uri="{BB962C8B-B14F-4D97-AF65-F5344CB8AC3E}">
        <p14:creationId xmlns:p14="http://schemas.microsoft.com/office/powerpoint/2010/main" val="2013675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書類の電子化</a:t>
            </a:r>
          </a:p>
        </p:txBody>
      </p:sp>
      <p:sp>
        <p:nvSpPr>
          <p:cNvPr id="3" name="スライド番号プレースホルダー 2">
            <a:extLst>
              <a:ext uri="{FF2B5EF4-FFF2-40B4-BE49-F238E27FC236}">
                <a16:creationId xmlns:a16="http://schemas.microsoft.com/office/drawing/2014/main" id="{2C6458BA-BA20-4579-B2C5-7856DCEEA43E}"/>
              </a:ext>
            </a:extLst>
          </p:cNvPr>
          <p:cNvSpPr>
            <a:spLocks noGrp="1"/>
          </p:cNvSpPr>
          <p:nvPr>
            <p:ph type="sldNum" sz="quarter" idx="12"/>
          </p:nvPr>
        </p:nvSpPr>
        <p:spPr/>
        <p:txBody>
          <a:bodyPr/>
          <a:lstStyle/>
          <a:p>
            <a:fld id="{87FC8D82-8234-4172-B25F-120A310F6D37}" type="slidenum">
              <a:rPr kumimoji="1" lang="ja-JP" altLang="en-US" smtClean="0"/>
              <a:t>6</a:t>
            </a:fld>
            <a:endParaRPr kumimoji="1" lang="ja-JP" altLang="en-US"/>
          </a:p>
        </p:txBody>
      </p:sp>
      <p:sp>
        <p:nvSpPr>
          <p:cNvPr id="7" name="テキスト ボックス 6">
            <a:extLst>
              <a:ext uri="{FF2B5EF4-FFF2-40B4-BE49-F238E27FC236}">
                <a16:creationId xmlns:a16="http://schemas.microsoft.com/office/drawing/2014/main" id="{165075A3-75FC-4597-A5C4-2BBA8E273E97}"/>
              </a:ext>
            </a:extLst>
          </p:cNvPr>
          <p:cNvSpPr txBox="1"/>
          <p:nvPr/>
        </p:nvSpPr>
        <p:spPr>
          <a:xfrm>
            <a:off x="650630" y="805506"/>
            <a:ext cx="10902462" cy="1200329"/>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書類の電子化については、その必要性を感じている事業者は</a:t>
            </a:r>
            <a:r>
              <a:rPr kumimoji="1" lang="en-US" altLang="ja-JP" dirty="0">
                <a:latin typeface="ＭＳ Ｐゴシック" panose="020B0600070205080204" pitchFamily="50" charset="-128"/>
                <a:ea typeface="ＭＳ Ｐゴシック" panose="020B0600070205080204" pitchFamily="50" charset="-128"/>
              </a:rPr>
              <a:t>9.8</a:t>
            </a:r>
            <a:r>
              <a:rPr kumimoji="1" lang="ja-JP" altLang="en-US" dirty="0">
                <a:latin typeface="ＭＳ Ｐゴシック" panose="020B0600070205080204" pitchFamily="50" charset="-128"/>
                <a:ea typeface="ＭＳ Ｐゴシック" panose="020B0600070205080204" pitchFamily="50" charset="-128"/>
              </a:rPr>
              <a:t>％と約</a:t>
            </a:r>
            <a:r>
              <a:rPr kumimoji="1" lang="en-US" altLang="ja-JP" dirty="0">
                <a:latin typeface="ＭＳ Ｐゴシック" panose="020B0600070205080204" pitchFamily="50" charset="-128"/>
                <a:ea typeface="ＭＳ Ｐゴシック" panose="020B0600070205080204" pitchFamily="50" charset="-128"/>
              </a:rPr>
              <a:t>1</a:t>
            </a:r>
            <a:r>
              <a:rPr kumimoji="1" lang="ja-JP" altLang="en-US" dirty="0">
                <a:latin typeface="ＭＳ Ｐゴシック" panose="020B0600070205080204" pitchFamily="50" charset="-128"/>
                <a:ea typeface="ＭＳ Ｐゴシック" panose="020B0600070205080204" pitchFamily="50" charset="-128"/>
              </a:rPr>
              <a:t>割に過ぎなかった。経営者の高齢化や今後の事業の悲観的な将来性等から、従来の手法を細々と継続することが最も負担が軽いと推察されるが、特に伝票・帳簿類の電子化は、タイムリーな経営状況の把握には非常に効果的である。このメリットを理解・実感してもらうことが必要と考えられる。</a:t>
            </a:r>
          </a:p>
        </p:txBody>
      </p:sp>
      <p:pic>
        <p:nvPicPr>
          <p:cNvPr id="8" name="図 7">
            <a:extLst>
              <a:ext uri="{FF2B5EF4-FFF2-40B4-BE49-F238E27FC236}">
                <a16:creationId xmlns:a16="http://schemas.microsoft.com/office/drawing/2014/main" id="{E6025DD7-17E8-4E4F-9886-F02B5C97D27A}"/>
              </a:ext>
            </a:extLst>
          </p:cNvPr>
          <p:cNvPicPr>
            <a:picLocks noChangeAspect="1"/>
          </p:cNvPicPr>
          <p:nvPr/>
        </p:nvPicPr>
        <p:blipFill>
          <a:blip r:embed="rId2"/>
          <a:stretch>
            <a:fillRect/>
          </a:stretch>
        </p:blipFill>
        <p:spPr>
          <a:xfrm>
            <a:off x="1032829" y="2619434"/>
            <a:ext cx="3833324" cy="2736541"/>
          </a:xfrm>
          <a:prstGeom prst="rect">
            <a:avLst/>
          </a:prstGeom>
        </p:spPr>
      </p:pic>
      <p:pic>
        <p:nvPicPr>
          <p:cNvPr id="9" name="図 8">
            <a:extLst>
              <a:ext uri="{FF2B5EF4-FFF2-40B4-BE49-F238E27FC236}">
                <a16:creationId xmlns:a16="http://schemas.microsoft.com/office/drawing/2014/main" id="{F1CC0172-94BB-40EE-BCDB-E78F463B41B3}"/>
              </a:ext>
            </a:extLst>
          </p:cNvPr>
          <p:cNvPicPr>
            <a:picLocks noChangeAspect="1"/>
          </p:cNvPicPr>
          <p:nvPr/>
        </p:nvPicPr>
        <p:blipFill>
          <a:blip r:embed="rId3"/>
          <a:stretch>
            <a:fillRect/>
          </a:stretch>
        </p:blipFill>
        <p:spPr>
          <a:xfrm>
            <a:off x="5103870" y="2619434"/>
            <a:ext cx="6249930" cy="3554203"/>
          </a:xfrm>
          <a:prstGeom prst="rect">
            <a:avLst/>
          </a:prstGeom>
        </p:spPr>
      </p:pic>
    </p:spTree>
    <p:extLst>
      <p:ext uri="{BB962C8B-B14F-4D97-AF65-F5344CB8AC3E}">
        <p14:creationId xmlns:p14="http://schemas.microsoft.com/office/powerpoint/2010/main" val="647300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事業者の強み</a:t>
            </a:r>
          </a:p>
        </p:txBody>
      </p:sp>
      <p:sp>
        <p:nvSpPr>
          <p:cNvPr id="5" name="スライド番号プレースホルダー 4">
            <a:extLst>
              <a:ext uri="{FF2B5EF4-FFF2-40B4-BE49-F238E27FC236}">
                <a16:creationId xmlns:a16="http://schemas.microsoft.com/office/drawing/2014/main" id="{2DF0F5AF-665D-4A70-B119-63D187EEB40A}"/>
              </a:ext>
            </a:extLst>
          </p:cNvPr>
          <p:cNvSpPr>
            <a:spLocks noGrp="1"/>
          </p:cNvSpPr>
          <p:nvPr>
            <p:ph type="sldNum" sz="quarter" idx="12"/>
          </p:nvPr>
        </p:nvSpPr>
        <p:spPr/>
        <p:txBody>
          <a:bodyPr/>
          <a:lstStyle/>
          <a:p>
            <a:fld id="{87FC8D82-8234-4172-B25F-120A310F6D37}" type="slidenum">
              <a:rPr kumimoji="1" lang="ja-JP" altLang="en-US" smtClean="0"/>
              <a:t>7</a:t>
            </a:fld>
            <a:endParaRPr kumimoji="1" lang="ja-JP" altLang="en-US"/>
          </a:p>
        </p:txBody>
      </p:sp>
      <p:sp>
        <p:nvSpPr>
          <p:cNvPr id="8" name="テキスト ボックス 7">
            <a:extLst>
              <a:ext uri="{FF2B5EF4-FFF2-40B4-BE49-F238E27FC236}">
                <a16:creationId xmlns:a16="http://schemas.microsoft.com/office/drawing/2014/main" id="{91E766D5-DFE2-4011-BE0E-9A6234E6D521}"/>
              </a:ext>
            </a:extLst>
          </p:cNvPr>
          <p:cNvSpPr txBox="1"/>
          <p:nvPr/>
        </p:nvSpPr>
        <p:spPr>
          <a:xfrm>
            <a:off x="650629" y="805505"/>
            <a:ext cx="11262948" cy="1200329"/>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lang="ja-JP" altLang="en-US" dirty="0">
                <a:latin typeface="ＭＳ Ｐゴシック" panose="020B0600070205080204" pitchFamily="50" charset="-128"/>
                <a:ea typeface="ＭＳ Ｐゴシック" panose="020B0600070205080204" pitchFamily="50" charset="-128"/>
              </a:rPr>
              <a:t>事業者が感じている強みは、「自身の体験・ノウハウ」が</a:t>
            </a:r>
            <a:r>
              <a:rPr lang="en-US" altLang="ja-JP" dirty="0">
                <a:latin typeface="ＭＳ Ｐゴシック" panose="020B0600070205080204" pitchFamily="50" charset="-128"/>
                <a:ea typeface="ＭＳ Ｐゴシック" panose="020B0600070205080204" pitchFamily="50" charset="-128"/>
              </a:rPr>
              <a:t>23.6</a:t>
            </a:r>
            <a:r>
              <a:rPr lang="ja-JP" altLang="en-US" dirty="0">
                <a:latin typeface="ＭＳ Ｐゴシック" panose="020B0600070205080204" pitchFamily="50" charset="-128"/>
                <a:ea typeface="ＭＳ Ｐゴシック" panose="020B0600070205080204" pitchFamily="50" charset="-128"/>
              </a:rPr>
              <a:t>％と最も多く、「従業員の体験・ノウハウ」が</a:t>
            </a:r>
            <a:r>
              <a:rPr lang="en-US" altLang="ja-JP" dirty="0">
                <a:latin typeface="ＭＳ Ｐゴシック" panose="020B0600070205080204" pitchFamily="50" charset="-128"/>
                <a:ea typeface="ＭＳ Ｐゴシック" panose="020B0600070205080204" pitchFamily="50" charset="-128"/>
              </a:rPr>
              <a:t>13.0</a:t>
            </a:r>
            <a:r>
              <a:rPr lang="ja-JP" altLang="en-US" dirty="0">
                <a:latin typeface="ＭＳ Ｐゴシック" panose="020B0600070205080204" pitchFamily="50" charset="-128"/>
                <a:ea typeface="ＭＳ Ｐゴシック" panose="020B0600070205080204" pitchFamily="50" charset="-128"/>
              </a:rPr>
              <a:t>％、「商品・サービスの品質」が</a:t>
            </a:r>
            <a:r>
              <a:rPr lang="en-US" altLang="ja-JP" dirty="0">
                <a:latin typeface="ＭＳ Ｐゴシック" panose="020B0600070205080204" pitchFamily="50" charset="-128"/>
                <a:ea typeface="ＭＳ Ｐゴシック" panose="020B0600070205080204" pitchFamily="50" charset="-128"/>
              </a:rPr>
              <a:t>10.6</a:t>
            </a:r>
            <a:r>
              <a:rPr lang="ja-JP" altLang="en-US" dirty="0">
                <a:latin typeface="ＭＳ Ｐゴシック" panose="020B0600070205080204" pitchFamily="50" charset="-128"/>
                <a:ea typeface="ＭＳ Ｐゴシック" panose="020B0600070205080204" pitchFamily="50" charset="-128"/>
              </a:rPr>
              <a:t>％と続いた。「ヒト」に関する強みを意識していることがわかるが、裏を返せば、</a:t>
            </a:r>
            <a:r>
              <a:rPr lang="ja-JP" altLang="en-US" dirty="0">
                <a:solidFill>
                  <a:srgbClr val="FF0000"/>
                </a:solidFill>
                <a:latin typeface="ＭＳ Ｐゴシック" panose="020B0600070205080204" pitchFamily="50" charset="-128"/>
                <a:ea typeface="ＭＳ Ｐゴシック" panose="020B0600070205080204" pitchFamily="50" charset="-128"/>
              </a:rPr>
              <a:t>自身がリタイアした後や、従業員が退職した後は、その強みが消滅</a:t>
            </a:r>
            <a:r>
              <a:rPr lang="ja-JP" altLang="en-US" dirty="0">
                <a:latin typeface="ＭＳ Ｐゴシック" panose="020B0600070205080204" pitchFamily="50" charset="-128"/>
                <a:ea typeface="ＭＳ Ｐゴシック" panose="020B0600070205080204" pitchFamily="50" charset="-128"/>
              </a:rPr>
              <a:t>してしまう可能性があり、早期に技術やノウハウの伝承および標準化を進めていく必要がある。</a:t>
            </a:r>
            <a:endParaRPr lang="en-US" altLang="ja-JP" dirty="0">
              <a:latin typeface="ＭＳ Ｐゴシック" panose="020B0600070205080204" pitchFamily="50" charset="-128"/>
              <a:ea typeface="ＭＳ Ｐゴシック" panose="020B0600070205080204" pitchFamily="50" charset="-128"/>
            </a:endParaRPr>
          </a:p>
        </p:txBody>
      </p:sp>
      <p:pic>
        <p:nvPicPr>
          <p:cNvPr id="9" name="図 8">
            <a:extLst>
              <a:ext uri="{FF2B5EF4-FFF2-40B4-BE49-F238E27FC236}">
                <a16:creationId xmlns:a16="http://schemas.microsoft.com/office/drawing/2014/main" id="{28B43C89-AC28-4FDF-BA56-AF02A99421B4}"/>
              </a:ext>
            </a:extLst>
          </p:cNvPr>
          <p:cNvPicPr>
            <a:picLocks noChangeAspect="1"/>
          </p:cNvPicPr>
          <p:nvPr/>
        </p:nvPicPr>
        <p:blipFill>
          <a:blip r:embed="rId2"/>
          <a:stretch>
            <a:fillRect/>
          </a:stretch>
        </p:blipFill>
        <p:spPr>
          <a:xfrm>
            <a:off x="770820" y="2181452"/>
            <a:ext cx="6764187" cy="4286013"/>
          </a:xfrm>
          <a:prstGeom prst="rect">
            <a:avLst/>
          </a:prstGeom>
        </p:spPr>
      </p:pic>
      <p:pic>
        <p:nvPicPr>
          <p:cNvPr id="11" name="図 10">
            <a:extLst>
              <a:ext uri="{FF2B5EF4-FFF2-40B4-BE49-F238E27FC236}">
                <a16:creationId xmlns:a16="http://schemas.microsoft.com/office/drawing/2014/main" id="{64C6DD66-7D9D-4D0D-9691-67A79C421BBB}"/>
              </a:ext>
            </a:extLst>
          </p:cNvPr>
          <p:cNvPicPr>
            <a:picLocks noChangeAspect="1"/>
          </p:cNvPicPr>
          <p:nvPr/>
        </p:nvPicPr>
        <p:blipFill>
          <a:blip r:embed="rId3"/>
          <a:stretch>
            <a:fillRect/>
          </a:stretch>
        </p:blipFill>
        <p:spPr>
          <a:xfrm>
            <a:off x="7724504" y="2181451"/>
            <a:ext cx="3749420" cy="4008333"/>
          </a:xfrm>
          <a:prstGeom prst="rect">
            <a:avLst/>
          </a:prstGeom>
        </p:spPr>
      </p:pic>
    </p:spTree>
    <p:extLst>
      <p:ext uri="{BB962C8B-B14F-4D97-AF65-F5344CB8AC3E}">
        <p14:creationId xmlns:p14="http://schemas.microsoft.com/office/powerpoint/2010/main" val="2011627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強みを最大限発揮するために・・・</a:t>
            </a:r>
          </a:p>
        </p:txBody>
      </p:sp>
      <p:sp>
        <p:nvSpPr>
          <p:cNvPr id="2" name="スライド番号プレースホルダー 1">
            <a:extLst>
              <a:ext uri="{FF2B5EF4-FFF2-40B4-BE49-F238E27FC236}">
                <a16:creationId xmlns:a16="http://schemas.microsoft.com/office/drawing/2014/main" id="{0BD907FD-E28F-485E-B66D-450016419D5A}"/>
              </a:ext>
            </a:extLst>
          </p:cNvPr>
          <p:cNvSpPr>
            <a:spLocks noGrp="1"/>
          </p:cNvSpPr>
          <p:nvPr>
            <p:ph type="sldNum" sz="quarter" idx="12"/>
          </p:nvPr>
        </p:nvSpPr>
        <p:spPr/>
        <p:txBody>
          <a:bodyPr/>
          <a:lstStyle/>
          <a:p>
            <a:fld id="{87FC8D82-8234-4172-B25F-120A310F6D37}" type="slidenum">
              <a:rPr kumimoji="1" lang="ja-JP" altLang="en-US" smtClean="0"/>
              <a:t>8</a:t>
            </a:fld>
            <a:endParaRPr kumimoji="1" lang="ja-JP" altLang="en-US"/>
          </a:p>
        </p:txBody>
      </p:sp>
      <p:sp>
        <p:nvSpPr>
          <p:cNvPr id="7" name="テキスト ボックス 6">
            <a:extLst>
              <a:ext uri="{FF2B5EF4-FFF2-40B4-BE49-F238E27FC236}">
                <a16:creationId xmlns:a16="http://schemas.microsoft.com/office/drawing/2014/main" id="{CDEF79AD-70EC-40EA-AD1B-022F24FFAB60}"/>
              </a:ext>
            </a:extLst>
          </p:cNvPr>
          <p:cNvSpPr txBox="1"/>
          <p:nvPr/>
        </p:nvSpPr>
        <p:spPr>
          <a:xfrm>
            <a:off x="8484576" y="805505"/>
            <a:ext cx="3068515" cy="3293209"/>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前項で指摘したとおり、「技術やノウハウをいかに伝承していくか」と感じている事業者が多い。</a:t>
            </a:r>
            <a:endParaRPr kumimoji="1"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お客様のニーズを意識した記述をした事業者も何人かいるが、そのニーズの把握方法や、効果的な対応の仕方について、一歩掘り下げた支援も必要ではないか。</a:t>
            </a:r>
          </a:p>
        </p:txBody>
      </p:sp>
      <p:pic>
        <p:nvPicPr>
          <p:cNvPr id="9" name="図 8">
            <a:extLst>
              <a:ext uri="{FF2B5EF4-FFF2-40B4-BE49-F238E27FC236}">
                <a16:creationId xmlns:a16="http://schemas.microsoft.com/office/drawing/2014/main" id="{3B13B4DF-1634-463D-A0FF-C81B3FE67EBD}"/>
              </a:ext>
            </a:extLst>
          </p:cNvPr>
          <p:cNvPicPr>
            <a:picLocks noChangeAspect="1"/>
          </p:cNvPicPr>
          <p:nvPr/>
        </p:nvPicPr>
        <p:blipFill>
          <a:blip r:embed="rId2"/>
          <a:stretch>
            <a:fillRect/>
          </a:stretch>
        </p:blipFill>
        <p:spPr>
          <a:xfrm>
            <a:off x="366725" y="668215"/>
            <a:ext cx="7963139" cy="5725931"/>
          </a:xfrm>
          <a:prstGeom prst="rect">
            <a:avLst/>
          </a:prstGeom>
        </p:spPr>
      </p:pic>
    </p:spTree>
    <p:extLst>
      <p:ext uri="{BB962C8B-B14F-4D97-AF65-F5344CB8AC3E}">
        <p14:creationId xmlns:p14="http://schemas.microsoft.com/office/powerpoint/2010/main" val="1472276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事業者の弱み</a:t>
            </a:r>
          </a:p>
        </p:txBody>
      </p:sp>
      <p:sp>
        <p:nvSpPr>
          <p:cNvPr id="5" name="スライド番号プレースホルダー 4">
            <a:extLst>
              <a:ext uri="{FF2B5EF4-FFF2-40B4-BE49-F238E27FC236}">
                <a16:creationId xmlns:a16="http://schemas.microsoft.com/office/drawing/2014/main" id="{2DF0F5AF-665D-4A70-B119-63D187EEB40A}"/>
              </a:ext>
            </a:extLst>
          </p:cNvPr>
          <p:cNvSpPr>
            <a:spLocks noGrp="1"/>
          </p:cNvSpPr>
          <p:nvPr>
            <p:ph type="sldNum" sz="quarter" idx="12"/>
          </p:nvPr>
        </p:nvSpPr>
        <p:spPr/>
        <p:txBody>
          <a:bodyPr/>
          <a:lstStyle/>
          <a:p>
            <a:fld id="{87FC8D82-8234-4172-B25F-120A310F6D37}" type="slidenum">
              <a:rPr kumimoji="1" lang="ja-JP" altLang="en-US" smtClean="0"/>
              <a:t>9</a:t>
            </a:fld>
            <a:endParaRPr kumimoji="1" lang="ja-JP" altLang="en-US"/>
          </a:p>
        </p:txBody>
      </p:sp>
      <p:sp>
        <p:nvSpPr>
          <p:cNvPr id="8" name="テキスト ボックス 7">
            <a:extLst>
              <a:ext uri="{FF2B5EF4-FFF2-40B4-BE49-F238E27FC236}">
                <a16:creationId xmlns:a16="http://schemas.microsoft.com/office/drawing/2014/main" id="{91E766D5-DFE2-4011-BE0E-9A6234E6D521}"/>
              </a:ext>
            </a:extLst>
          </p:cNvPr>
          <p:cNvSpPr txBox="1"/>
          <p:nvPr/>
        </p:nvSpPr>
        <p:spPr>
          <a:xfrm>
            <a:off x="457198" y="543722"/>
            <a:ext cx="7719648" cy="1908215"/>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事業者が感じている弱みは、「後継者の不在」が</a:t>
            </a:r>
            <a:r>
              <a:rPr kumimoji="1" lang="en-US" altLang="ja-JP" dirty="0">
                <a:latin typeface="ＭＳ Ｐゴシック" panose="020B0600070205080204" pitchFamily="50" charset="-128"/>
                <a:ea typeface="ＭＳ Ｐゴシック" panose="020B0600070205080204" pitchFamily="50" charset="-128"/>
              </a:rPr>
              <a:t>18.3</a:t>
            </a:r>
            <a:r>
              <a:rPr kumimoji="1" lang="ja-JP" altLang="en-US" dirty="0">
                <a:latin typeface="ＭＳ Ｐゴシック" panose="020B0600070205080204" pitchFamily="50" charset="-128"/>
                <a:ea typeface="ＭＳ Ｐゴシック" panose="020B0600070205080204" pitchFamily="50" charset="-128"/>
              </a:rPr>
              <a:t>％と最も多く、次いで「広告宣伝や販売促進の手法」および「事業所の立地条件」が</a:t>
            </a:r>
            <a:r>
              <a:rPr kumimoji="1" lang="en-US" altLang="ja-JP" dirty="0">
                <a:latin typeface="ＭＳ Ｐゴシック" panose="020B0600070205080204" pitchFamily="50" charset="-128"/>
                <a:ea typeface="ＭＳ Ｐゴシック" panose="020B0600070205080204" pitchFamily="50" charset="-128"/>
              </a:rPr>
              <a:t>9.8</a:t>
            </a:r>
            <a:r>
              <a:rPr kumimoji="1" lang="ja-JP" altLang="en-US" dirty="0">
                <a:latin typeface="ＭＳ Ｐゴシック" panose="020B0600070205080204" pitchFamily="50" charset="-128"/>
                <a:ea typeface="ＭＳ Ｐゴシック" panose="020B0600070205080204" pitchFamily="50" charset="-128"/>
              </a:rPr>
              <a:t>％と同数で並んだ。</a:t>
            </a:r>
            <a:endParaRPr kumimoji="1"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a:t>
            </a:r>
            <a:r>
              <a:rPr kumimoji="1" lang="en-US" altLang="ja-JP" dirty="0">
                <a:latin typeface="ＭＳ Ｐゴシック" panose="020B0600070205080204" pitchFamily="50" charset="-128"/>
                <a:ea typeface="ＭＳ Ｐゴシック" panose="020B0600070205080204" pitchFamily="50" charset="-128"/>
              </a:rPr>
              <a:t>IT</a:t>
            </a:r>
            <a:r>
              <a:rPr kumimoji="1" lang="ja-JP" altLang="en-US" dirty="0">
                <a:latin typeface="ＭＳ Ｐゴシック" panose="020B0600070205080204" pitchFamily="50" charset="-128"/>
                <a:ea typeface="ＭＳ Ｐゴシック" panose="020B0600070205080204" pitchFamily="50" charset="-128"/>
              </a:rPr>
              <a:t>が活用できていない」も多く回答されており、これらの弱みを克服するためには、</a:t>
            </a:r>
            <a:r>
              <a:rPr kumimoji="1" lang="ja-JP" altLang="en-US" dirty="0">
                <a:solidFill>
                  <a:srgbClr val="FF0000"/>
                </a:solidFill>
                <a:latin typeface="ＭＳ Ｐゴシック" panose="020B0600070205080204" pitchFamily="50" charset="-128"/>
                <a:ea typeface="ＭＳ Ｐゴシック" panose="020B0600070205080204" pitchFamily="50" charset="-128"/>
              </a:rPr>
              <a:t>「</a:t>
            </a:r>
            <a:r>
              <a:rPr kumimoji="1" lang="en-US" altLang="ja-JP" dirty="0">
                <a:solidFill>
                  <a:srgbClr val="FF0000"/>
                </a:solidFill>
                <a:latin typeface="ＭＳ Ｐゴシック" panose="020B0600070205080204" pitchFamily="50" charset="-128"/>
                <a:ea typeface="ＭＳ Ｐゴシック" panose="020B0600070205080204" pitchFamily="50" charset="-128"/>
              </a:rPr>
              <a:t>IT</a:t>
            </a:r>
            <a:r>
              <a:rPr kumimoji="1" lang="ja-JP" altLang="en-US" dirty="0">
                <a:solidFill>
                  <a:srgbClr val="FF0000"/>
                </a:solidFill>
                <a:latin typeface="ＭＳ Ｐゴシック" panose="020B0600070205080204" pitchFamily="50" charset="-128"/>
                <a:ea typeface="ＭＳ Ｐゴシック" panose="020B0600070205080204" pitchFamily="50" charset="-128"/>
              </a:rPr>
              <a:t>を活用した広告宣伝や販売促進」という支援</a:t>
            </a:r>
            <a:r>
              <a:rPr kumimoji="1" lang="ja-JP" altLang="en-US" dirty="0">
                <a:latin typeface="ＭＳ Ｐゴシック" panose="020B0600070205080204" pitchFamily="50" charset="-128"/>
                <a:ea typeface="ＭＳ Ｐゴシック" panose="020B0600070205080204" pitchFamily="50" charset="-128"/>
              </a:rPr>
              <a:t>も効果的ではないか？</a:t>
            </a:r>
          </a:p>
        </p:txBody>
      </p:sp>
      <p:pic>
        <p:nvPicPr>
          <p:cNvPr id="2" name="図 1">
            <a:extLst>
              <a:ext uri="{FF2B5EF4-FFF2-40B4-BE49-F238E27FC236}">
                <a16:creationId xmlns:a16="http://schemas.microsoft.com/office/drawing/2014/main" id="{9DA2F540-72AA-47D9-ABAA-159FF7EBDF45}"/>
              </a:ext>
            </a:extLst>
          </p:cNvPr>
          <p:cNvPicPr>
            <a:picLocks noChangeAspect="1"/>
          </p:cNvPicPr>
          <p:nvPr/>
        </p:nvPicPr>
        <p:blipFill>
          <a:blip r:embed="rId2"/>
          <a:stretch>
            <a:fillRect/>
          </a:stretch>
        </p:blipFill>
        <p:spPr>
          <a:xfrm>
            <a:off x="547188" y="2476913"/>
            <a:ext cx="6565789" cy="3879437"/>
          </a:xfrm>
          <a:prstGeom prst="rect">
            <a:avLst/>
          </a:prstGeom>
        </p:spPr>
      </p:pic>
      <p:pic>
        <p:nvPicPr>
          <p:cNvPr id="3" name="図 2">
            <a:extLst>
              <a:ext uri="{FF2B5EF4-FFF2-40B4-BE49-F238E27FC236}">
                <a16:creationId xmlns:a16="http://schemas.microsoft.com/office/drawing/2014/main" id="{29A05904-1590-42F4-A6FA-BC909FEED9A8}"/>
              </a:ext>
            </a:extLst>
          </p:cNvPr>
          <p:cNvPicPr>
            <a:picLocks noChangeAspect="1"/>
          </p:cNvPicPr>
          <p:nvPr/>
        </p:nvPicPr>
        <p:blipFill>
          <a:blip r:embed="rId3"/>
          <a:stretch>
            <a:fillRect/>
          </a:stretch>
        </p:blipFill>
        <p:spPr>
          <a:xfrm>
            <a:off x="8845062" y="902220"/>
            <a:ext cx="2999180" cy="2807576"/>
          </a:xfrm>
          <a:prstGeom prst="rect">
            <a:avLst/>
          </a:prstGeom>
        </p:spPr>
      </p:pic>
      <p:pic>
        <p:nvPicPr>
          <p:cNvPr id="6" name="図 5">
            <a:extLst>
              <a:ext uri="{FF2B5EF4-FFF2-40B4-BE49-F238E27FC236}">
                <a16:creationId xmlns:a16="http://schemas.microsoft.com/office/drawing/2014/main" id="{80AB9483-BC38-4B25-A42D-F40361BACA68}"/>
              </a:ext>
            </a:extLst>
          </p:cNvPr>
          <p:cNvPicPr>
            <a:picLocks noChangeAspect="1"/>
          </p:cNvPicPr>
          <p:nvPr/>
        </p:nvPicPr>
        <p:blipFill>
          <a:blip r:embed="rId4"/>
          <a:stretch>
            <a:fillRect/>
          </a:stretch>
        </p:blipFill>
        <p:spPr>
          <a:xfrm>
            <a:off x="7211362" y="3899840"/>
            <a:ext cx="4632880" cy="2446525"/>
          </a:xfrm>
          <a:prstGeom prst="rect">
            <a:avLst/>
          </a:prstGeom>
        </p:spPr>
      </p:pic>
      <p:sp>
        <p:nvSpPr>
          <p:cNvPr id="7" name="楕円 6">
            <a:extLst>
              <a:ext uri="{FF2B5EF4-FFF2-40B4-BE49-F238E27FC236}">
                <a16:creationId xmlns:a16="http://schemas.microsoft.com/office/drawing/2014/main" id="{EE07F9C1-EB15-403B-A2F1-B79630CB283E}"/>
              </a:ext>
            </a:extLst>
          </p:cNvPr>
          <p:cNvSpPr/>
          <p:nvPr/>
        </p:nvSpPr>
        <p:spPr>
          <a:xfrm>
            <a:off x="8704384" y="3429000"/>
            <a:ext cx="1063869" cy="15826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a:extLst>
              <a:ext uri="{FF2B5EF4-FFF2-40B4-BE49-F238E27FC236}">
                <a16:creationId xmlns:a16="http://schemas.microsoft.com/office/drawing/2014/main" id="{650530AB-A632-46C5-BE67-57EB07DAEBC6}"/>
              </a:ext>
            </a:extLst>
          </p:cNvPr>
          <p:cNvCxnSpPr>
            <a:cxnSpLocks/>
          </p:cNvCxnSpPr>
          <p:nvPr/>
        </p:nvCxnSpPr>
        <p:spPr>
          <a:xfrm flipH="1">
            <a:off x="9003323" y="3570368"/>
            <a:ext cx="307733" cy="41387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802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1339</Words>
  <Application>Microsoft Office PowerPoint</Application>
  <PresentationFormat>ワイド画面</PresentationFormat>
  <Paragraphs>72</Paragraphs>
  <Slides>14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ＭＳ Ｐゴシック</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syaki65@gmail.com</dc:creator>
  <cp:lastModifiedBy>syaki65@gmail.com</cp:lastModifiedBy>
  <cp:revision>41</cp:revision>
  <dcterms:created xsi:type="dcterms:W3CDTF">2017-12-08T04:12:54Z</dcterms:created>
  <dcterms:modified xsi:type="dcterms:W3CDTF">2018-02-15T06:53:51Z</dcterms:modified>
</cp:coreProperties>
</file>