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6" r:id="rId3"/>
    <p:sldId id="258" r:id="rId4"/>
    <p:sldId id="259" r:id="rId5"/>
    <p:sldId id="260" r:id="rId6"/>
    <p:sldId id="262" r:id="rId7"/>
    <p:sldId id="263" r:id="rId8"/>
    <p:sldId id="264" r:id="rId9"/>
    <p:sldId id="265" r:id="rId10"/>
    <p:sldId id="267" r:id="rId11"/>
    <p:sldId id="268" r:id="rId12"/>
    <p:sldId id="266" r:id="rId13"/>
    <p:sldId id="270" r:id="rId14"/>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4" d="100"/>
          <a:sy n="84" d="100"/>
        </p:scale>
        <p:origin x="9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8D6BD58B-B91D-41F6-8C1C-DA65736B3FE1}" type="datetimeFigureOut">
              <a:rPr kumimoji="1" lang="ja-JP" altLang="en-US" smtClean="0"/>
              <a:t>2018/2/16</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B7DBB741-0062-4E07-A6DE-4E6E19C966BD}" type="slidenum">
              <a:rPr kumimoji="1" lang="ja-JP" altLang="en-US" smtClean="0"/>
              <a:t>‹#›</a:t>
            </a:fld>
            <a:endParaRPr kumimoji="1" lang="ja-JP" altLang="en-US"/>
          </a:p>
        </p:txBody>
      </p:sp>
    </p:spTree>
    <p:extLst>
      <p:ext uri="{BB962C8B-B14F-4D97-AF65-F5344CB8AC3E}">
        <p14:creationId xmlns:p14="http://schemas.microsoft.com/office/powerpoint/2010/main" val="34705249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1634DB-0963-470F-954D-2E6A89648CB1}"/>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a:extLst>
              <a:ext uri="{FF2B5EF4-FFF2-40B4-BE49-F238E27FC236}">
                <a16:creationId xmlns:a16="http://schemas.microsoft.com/office/drawing/2014/main" id="{0B5279AF-8C2E-4171-B77C-18DB464037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C28BCB3-87D6-403E-B55B-3E637B92A49D}"/>
              </a:ext>
            </a:extLst>
          </p:cNvPr>
          <p:cNvSpPr>
            <a:spLocks noGrp="1"/>
          </p:cNvSpPr>
          <p:nvPr>
            <p:ph type="dt" sz="half" idx="10"/>
          </p:nvPr>
        </p:nvSpPr>
        <p:spPr/>
        <p:txBody>
          <a:bodyPr/>
          <a:lstStyle/>
          <a:p>
            <a:fld id="{859A42C4-227C-4963-9071-809E3BC1E16C}" type="datetime1">
              <a:rPr kumimoji="1" lang="ja-JP" altLang="en-US" smtClean="0"/>
              <a:t>2018/2/16</a:t>
            </a:fld>
            <a:endParaRPr kumimoji="1" lang="ja-JP" altLang="en-US"/>
          </a:p>
        </p:txBody>
      </p:sp>
      <p:sp>
        <p:nvSpPr>
          <p:cNvPr id="5" name="フッター プレースホルダー 4">
            <a:extLst>
              <a:ext uri="{FF2B5EF4-FFF2-40B4-BE49-F238E27FC236}">
                <a16:creationId xmlns:a16="http://schemas.microsoft.com/office/drawing/2014/main" id="{70CE59FB-E6CD-460F-8054-517484FBE9E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0585407-DF9A-43A6-BF23-12EACD1A8C02}"/>
              </a:ext>
            </a:extLst>
          </p:cNvPr>
          <p:cNvSpPr>
            <a:spLocks noGrp="1"/>
          </p:cNvSpPr>
          <p:nvPr>
            <p:ph type="sldNum" sz="quarter" idx="12"/>
          </p:nvPr>
        </p:nvSpPr>
        <p:spPr/>
        <p:txBody>
          <a:bodyPr/>
          <a:lstStyle/>
          <a:p>
            <a:fld id="{87FC8D82-8234-4172-B25F-120A310F6D37}" type="slidenum">
              <a:rPr kumimoji="1" lang="ja-JP" altLang="en-US" smtClean="0"/>
              <a:t>‹#›</a:t>
            </a:fld>
            <a:endParaRPr kumimoji="1" lang="ja-JP" altLang="en-US"/>
          </a:p>
        </p:txBody>
      </p:sp>
    </p:spTree>
    <p:extLst>
      <p:ext uri="{BB962C8B-B14F-4D97-AF65-F5344CB8AC3E}">
        <p14:creationId xmlns:p14="http://schemas.microsoft.com/office/powerpoint/2010/main" val="622342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18B245-B2F1-4B77-957D-D335C70D7AC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64577F6-FE6E-4F8B-940B-CF88CB495DB3}"/>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5FCF010-1B78-488C-BEA4-49200833FA4B}"/>
              </a:ext>
            </a:extLst>
          </p:cNvPr>
          <p:cNvSpPr>
            <a:spLocks noGrp="1"/>
          </p:cNvSpPr>
          <p:nvPr>
            <p:ph type="dt" sz="half" idx="10"/>
          </p:nvPr>
        </p:nvSpPr>
        <p:spPr/>
        <p:txBody>
          <a:bodyPr/>
          <a:lstStyle/>
          <a:p>
            <a:fld id="{826BD1AD-CE7A-47E3-B677-7C9928015B59}" type="datetime1">
              <a:rPr kumimoji="1" lang="ja-JP" altLang="en-US" smtClean="0"/>
              <a:t>2018/2/16</a:t>
            </a:fld>
            <a:endParaRPr kumimoji="1" lang="ja-JP" altLang="en-US"/>
          </a:p>
        </p:txBody>
      </p:sp>
      <p:sp>
        <p:nvSpPr>
          <p:cNvPr id="5" name="フッター プレースホルダー 4">
            <a:extLst>
              <a:ext uri="{FF2B5EF4-FFF2-40B4-BE49-F238E27FC236}">
                <a16:creationId xmlns:a16="http://schemas.microsoft.com/office/drawing/2014/main" id="{8BD60AD8-592D-4B07-8564-87787BE2ACE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500E7D7-F25D-401C-950B-2E1577C07FB5}"/>
              </a:ext>
            </a:extLst>
          </p:cNvPr>
          <p:cNvSpPr>
            <a:spLocks noGrp="1"/>
          </p:cNvSpPr>
          <p:nvPr>
            <p:ph type="sldNum" sz="quarter" idx="12"/>
          </p:nvPr>
        </p:nvSpPr>
        <p:spPr/>
        <p:txBody>
          <a:bodyPr/>
          <a:lstStyle/>
          <a:p>
            <a:fld id="{87FC8D82-8234-4172-B25F-120A310F6D37}" type="slidenum">
              <a:rPr kumimoji="1" lang="ja-JP" altLang="en-US" smtClean="0"/>
              <a:t>‹#›</a:t>
            </a:fld>
            <a:endParaRPr kumimoji="1" lang="ja-JP" altLang="en-US"/>
          </a:p>
        </p:txBody>
      </p:sp>
    </p:spTree>
    <p:extLst>
      <p:ext uri="{BB962C8B-B14F-4D97-AF65-F5344CB8AC3E}">
        <p14:creationId xmlns:p14="http://schemas.microsoft.com/office/powerpoint/2010/main" val="2609261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CB5C7D45-F04E-49D3-B3FC-4CD705556EAD}"/>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0C5F847-AF4C-4AB3-8BB5-7ED6BAF5DB09}"/>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8387C30-EE74-4813-94A8-048398284CA2}"/>
              </a:ext>
            </a:extLst>
          </p:cNvPr>
          <p:cNvSpPr>
            <a:spLocks noGrp="1"/>
          </p:cNvSpPr>
          <p:nvPr>
            <p:ph type="dt" sz="half" idx="10"/>
          </p:nvPr>
        </p:nvSpPr>
        <p:spPr/>
        <p:txBody>
          <a:bodyPr/>
          <a:lstStyle/>
          <a:p>
            <a:fld id="{C324FC3E-98ED-4DFC-8D00-0AA1E93AA20D}" type="datetime1">
              <a:rPr kumimoji="1" lang="ja-JP" altLang="en-US" smtClean="0"/>
              <a:t>2018/2/16</a:t>
            </a:fld>
            <a:endParaRPr kumimoji="1" lang="ja-JP" altLang="en-US"/>
          </a:p>
        </p:txBody>
      </p:sp>
      <p:sp>
        <p:nvSpPr>
          <p:cNvPr id="5" name="フッター プレースホルダー 4">
            <a:extLst>
              <a:ext uri="{FF2B5EF4-FFF2-40B4-BE49-F238E27FC236}">
                <a16:creationId xmlns:a16="http://schemas.microsoft.com/office/drawing/2014/main" id="{732E51F3-41A2-4134-8600-61D358C2CF6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CD80CAA-3846-407D-ADD6-673BA83E59A1}"/>
              </a:ext>
            </a:extLst>
          </p:cNvPr>
          <p:cNvSpPr>
            <a:spLocks noGrp="1"/>
          </p:cNvSpPr>
          <p:nvPr>
            <p:ph type="sldNum" sz="quarter" idx="12"/>
          </p:nvPr>
        </p:nvSpPr>
        <p:spPr/>
        <p:txBody>
          <a:bodyPr/>
          <a:lstStyle/>
          <a:p>
            <a:fld id="{87FC8D82-8234-4172-B25F-120A310F6D37}" type="slidenum">
              <a:rPr kumimoji="1" lang="ja-JP" altLang="en-US" smtClean="0"/>
              <a:t>‹#›</a:t>
            </a:fld>
            <a:endParaRPr kumimoji="1" lang="ja-JP" altLang="en-US"/>
          </a:p>
        </p:txBody>
      </p:sp>
    </p:spTree>
    <p:extLst>
      <p:ext uri="{BB962C8B-B14F-4D97-AF65-F5344CB8AC3E}">
        <p14:creationId xmlns:p14="http://schemas.microsoft.com/office/powerpoint/2010/main" val="545960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C9F0E56-E5AB-4CD6-82D6-EDF8AB3B184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702515A-B889-46EE-A5DD-DE618099849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D3D24AA-AA4D-4A9D-BF0B-CE39EBA9C02B}"/>
              </a:ext>
            </a:extLst>
          </p:cNvPr>
          <p:cNvSpPr>
            <a:spLocks noGrp="1"/>
          </p:cNvSpPr>
          <p:nvPr>
            <p:ph type="dt" sz="half" idx="10"/>
          </p:nvPr>
        </p:nvSpPr>
        <p:spPr/>
        <p:txBody>
          <a:bodyPr/>
          <a:lstStyle/>
          <a:p>
            <a:fld id="{87B07F63-725C-4A51-A2F4-3FE2DA12F14E}" type="datetime1">
              <a:rPr kumimoji="1" lang="ja-JP" altLang="en-US" smtClean="0"/>
              <a:t>2018/2/16</a:t>
            </a:fld>
            <a:endParaRPr kumimoji="1" lang="ja-JP" altLang="en-US"/>
          </a:p>
        </p:txBody>
      </p:sp>
      <p:sp>
        <p:nvSpPr>
          <p:cNvPr id="5" name="フッター プレースホルダー 4">
            <a:extLst>
              <a:ext uri="{FF2B5EF4-FFF2-40B4-BE49-F238E27FC236}">
                <a16:creationId xmlns:a16="http://schemas.microsoft.com/office/drawing/2014/main" id="{EA7AAA69-596F-447C-AB18-AA7B8E5A0D8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2222599-CFB2-4575-9032-D9245BD2A962}"/>
              </a:ext>
            </a:extLst>
          </p:cNvPr>
          <p:cNvSpPr>
            <a:spLocks noGrp="1"/>
          </p:cNvSpPr>
          <p:nvPr>
            <p:ph type="sldNum" sz="quarter" idx="12"/>
          </p:nvPr>
        </p:nvSpPr>
        <p:spPr/>
        <p:txBody>
          <a:bodyPr/>
          <a:lstStyle/>
          <a:p>
            <a:fld id="{87FC8D82-8234-4172-B25F-120A310F6D37}" type="slidenum">
              <a:rPr kumimoji="1" lang="ja-JP" altLang="en-US" smtClean="0"/>
              <a:t>‹#›</a:t>
            </a:fld>
            <a:endParaRPr kumimoji="1" lang="ja-JP" altLang="en-US"/>
          </a:p>
        </p:txBody>
      </p:sp>
    </p:spTree>
    <p:extLst>
      <p:ext uri="{BB962C8B-B14F-4D97-AF65-F5344CB8AC3E}">
        <p14:creationId xmlns:p14="http://schemas.microsoft.com/office/powerpoint/2010/main" val="1977574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3CD12D5-9B17-4DE2-B23F-240855DA357A}"/>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A78BE05-86F2-4B16-9612-5ED0361412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186E481-1EE4-42EF-B214-87A95E5EC8AD}"/>
              </a:ext>
            </a:extLst>
          </p:cNvPr>
          <p:cNvSpPr>
            <a:spLocks noGrp="1"/>
          </p:cNvSpPr>
          <p:nvPr>
            <p:ph type="dt" sz="half" idx="10"/>
          </p:nvPr>
        </p:nvSpPr>
        <p:spPr/>
        <p:txBody>
          <a:bodyPr/>
          <a:lstStyle/>
          <a:p>
            <a:fld id="{0020F354-BC61-420A-87E3-0B73E6F74F52}" type="datetime1">
              <a:rPr kumimoji="1" lang="ja-JP" altLang="en-US" smtClean="0"/>
              <a:t>2018/2/16</a:t>
            </a:fld>
            <a:endParaRPr kumimoji="1" lang="ja-JP" altLang="en-US"/>
          </a:p>
        </p:txBody>
      </p:sp>
      <p:sp>
        <p:nvSpPr>
          <p:cNvPr id="5" name="フッター プレースホルダー 4">
            <a:extLst>
              <a:ext uri="{FF2B5EF4-FFF2-40B4-BE49-F238E27FC236}">
                <a16:creationId xmlns:a16="http://schemas.microsoft.com/office/drawing/2014/main" id="{D1221622-56D9-4FAB-8C76-9EB417E1DDB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6CC76CB-B46B-434F-AB3B-49CD86EAD5D7}"/>
              </a:ext>
            </a:extLst>
          </p:cNvPr>
          <p:cNvSpPr>
            <a:spLocks noGrp="1"/>
          </p:cNvSpPr>
          <p:nvPr>
            <p:ph type="sldNum" sz="quarter" idx="12"/>
          </p:nvPr>
        </p:nvSpPr>
        <p:spPr/>
        <p:txBody>
          <a:bodyPr/>
          <a:lstStyle/>
          <a:p>
            <a:fld id="{87FC8D82-8234-4172-B25F-120A310F6D37}" type="slidenum">
              <a:rPr kumimoji="1" lang="ja-JP" altLang="en-US" smtClean="0"/>
              <a:t>‹#›</a:t>
            </a:fld>
            <a:endParaRPr kumimoji="1" lang="ja-JP" altLang="en-US"/>
          </a:p>
        </p:txBody>
      </p:sp>
    </p:spTree>
    <p:extLst>
      <p:ext uri="{BB962C8B-B14F-4D97-AF65-F5344CB8AC3E}">
        <p14:creationId xmlns:p14="http://schemas.microsoft.com/office/powerpoint/2010/main" val="1607354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E7A1269-AB63-415B-8649-DB952DD36E5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31EEE68-E777-43A9-B2F9-A71941EFF52A}"/>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77AF4013-413E-40EC-B396-A92EDED330AB}"/>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CD13CCFE-B4E5-4FB5-A1D4-D2FF668F08BC}"/>
              </a:ext>
            </a:extLst>
          </p:cNvPr>
          <p:cNvSpPr>
            <a:spLocks noGrp="1"/>
          </p:cNvSpPr>
          <p:nvPr>
            <p:ph type="dt" sz="half" idx="10"/>
          </p:nvPr>
        </p:nvSpPr>
        <p:spPr/>
        <p:txBody>
          <a:bodyPr/>
          <a:lstStyle/>
          <a:p>
            <a:fld id="{0A67B46A-FF11-431B-90A9-50F5E0080421}" type="datetime1">
              <a:rPr kumimoji="1" lang="ja-JP" altLang="en-US" smtClean="0"/>
              <a:t>2018/2/16</a:t>
            </a:fld>
            <a:endParaRPr kumimoji="1" lang="ja-JP" altLang="en-US"/>
          </a:p>
        </p:txBody>
      </p:sp>
      <p:sp>
        <p:nvSpPr>
          <p:cNvPr id="6" name="フッター プレースホルダー 5">
            <a:extLst>
              <a:ext uri="{FF2B5EF4-FFF2-40B4-BE49-F238E27FC236}">
                <a16:creationId xmlns:a16="http://schemas.microsoft.com/office/drawing/2014/main" id="{92333CAC-826D-448B-9AE4-BE5F8CC7161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001805E-CFB3-484B-A527-48CF84CC749E}"/>
              </a:ext>
            </a:extLst>
          </p:cNvPr>
          <p:cNvSpPr>
            <a:spLocks noGrp="1"/>
          </p:cNvSpPr>
          <p:nvPr>
            <p:ph type="sldNum" sz="quarter" idx="12"/>
          </p:nvPr>
        </p:nvSpPr>
        <p:spPr/>
        <p:txBody>
          <a:bodyPr/>
          <a:lstStyle/>
          <a:p>
            <a:fld id="{87FC8D82-8234-4172-B25F-120A310F6D37}" type="slidenum">
              <a:rPr kumimoji="1" lang="ja-JP" altLang="en-US" smtClean="0"/>
              <a:t>‹#›</a:t>
            </a:fld>
            <a:endParaRPr kumimoji="1" lang="ja-JP" altLang="en-US"/>
          </a:p>
        </p:txBody>
      </p:sp>
    </p:spTree>
    <p:extLst>
      <p:ext uri="{BB962C8B-B14F-4D97-AF65-F5344CB8AC3E}">
        <p14:creationId xmlns:p14="http://schemas.microsoft.com/office/powerpoint/2010/main" val="809831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77B154-87D0-4282-92D2-24BAF3537790}"/>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447C990-42D5-41CC-BE88-D59641D211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3AEF8DC-4447-4CB9-B796-312319C81289}"/>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C2D40A19-9E6A-4C3A-A095-433710CA0E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62D3CE99-2656-4BD7-9D93-E8D16D06B1B3}"/>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C6D1A089-EA24-4798-967D-22135F1F3A6D}"/>
              </a:ext>
            </a:extLst>
          </p:cNvPr>
          <p:cNvSpPr>
            <a:spLocks noGrp="1"/>
          </p:cNvSpPr>
          <p:nvPr>
            <p:ph type="dt" sz="half" idx="10"/>
          </p:nvPr>
        </p:nvSpPr>
        <p:spPr/>
        <p:txBody>
          <a:bodyPr/>
          <a:lstStyle/>
          <a:p>
            <a:fld id="{8DEA0A46-B4CB-4A85-82EB-BB5C9574C32C}" type="datetime1">
              <a:rPr kumimoji="1" lang="ja-JP" altLang="en-US" smtClean="0"/>
              <a:t>2018/2/16</a:t>
            </a:fld>
            <a:endParaRPr kumimoji="1" lang="ja-JP" altLang="en-US"/>
          </a:p>
        </p:txBody>
      </p:sp>
      <p:sp>
        <p:nvSpPr>
          <p:cNvPr id="8" name="フッター プレースホルダー 7">
            <a:extLst>
              <a:ext uri="{FF2B5EF4-FFF2-40B4-BE49-F238E27FC236}">
                <a16:creationId xmlns:a16="http://schemas.microsoft.com/office/drawing/2014/main" id="{2100167E-E41B-4415-A526-AC7F141F45AF}"/>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C858933D-8F9C-4279-B8A2-6089E814C58A}"/>
              </a:ext>
            </a:extLst>
          </p:cNvPr>
          <p:cNvSpPr>
            <a:spLocks noGrp="1"/>
          </p:cNvSpPr>
          <p:nvPr>
            <p:ph type="sldNum" sz="quarter" idx="12"/>
          </p:nvPr>
        </p:nvSpPr>
        <p:spPr/>
        <p:txBody>
          <a:bodyPr/>
          <a:lstStyle/>
          <a:p>
            <a:fld id="{87FC8D82-8234-4172-B25F-120A310F6D37}" type="slidenum">
              <a:rPr kumimoji="1" lang="ja-JP" altLang="en-US" smtClean="0"/>
              <a:t>‹#›</a:t>
            </a:fld>
            <a:endParaRPr kumimoji="1" lang="ja-JP" altLang="en-US"/>
          </a:p>
        </p:txBody>
      </p:sp>
    </p:spTree>
    <p:extLst>
      <p:ext uri="{BB962C8B-B14F-4D97-AF65-F5344CB8AC3E}">
        <p14:creationId xmlns:p14="http://schemas.microsoft.com/office/powerpoint/2010/main" val="3033134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A7D616-A641-4BD0-8607-C2EF965F4C2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EBAE65A6-FA67-4A2C-864B-74DF58E7F50F}"/>
              </a:ext>
            </a:extLst>
          </p:cNvPr>
          <p:cNvSpPr>
            <a:spLocks noGrp="1"/>
          </p:cNvSpPr>
          <p:nvPr>
            <p:ph type="dt" sz="half" idx="10"/>
          </p:nvPr>
        </p:nvSpPr>
        <p:spPr/>
        <p:txBody>
          <a:bodyPr/>
          <a:lstStyle/>
          <a:p>
            <a:fld id="{C514C34B-0D26-43FF-A282-94DD178620A0}" type="datetime1">
              <a:rPr kumimoji="1" lang="ja-JP" altLang="en-US" smtClean="0"/>
              <a:t>2018/2/16</a:t>
            </a:fld>
            <a:endParaRPr kumimoji="1" lang="ja-JP" altLang="en-US"/>
          </a:p>
        </p:txBody>
      </p:sp>
      <p:sp>
        <p:nvSpPr>
          <p:cNvPr id="4" name="フッター プレースホルダー 3">
            <a:extLst>
              <a:ext uri="{FF2B5EF4-FFF2-40B4-BE49-F238E27FC236}">
                <a16:creationId xmlns:a16="http://schemas.microsoft.com/office/drawing/2014/main" id="{E3F34000-3671-4B0A-8DBA-54D936399081}"/>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95A25A3-B62B-4271-85D7-8731E8007E95}"/>
              </a:ext>
            </a:extLst>
          </p:cNvPr>
          <p:cNvSpPr>
            <a:spLocks noGrp="1"/>
          </p:cNvSpPr>
          <p:nvPr>
            <p:ph type="sldNum" sz="quarter" idx="12"/>
          </p:nvPr>
        </p:nvSpPr>
        <p:spPr/>
        <p:txBody>
          <a:bodyPr/>
          <a:lstStyle/>
          <a:p>
            <a:fld id="{87FC8D82-8234-4172-B25F-120A310F6D37}" type="slidenum">
              <a:rPr kumimoji="1" lang="ja-JP" altLang="en-US" smtClean="0"/>
              <a:t>‹#›</a:t>
            </a:fld>
            <a:endParaRPr kumimoji="1" lang="ja-JP" altLang="en-US"/>
          </a:p>
        </p:txBody>
      </p:sp>
    </p:spTree>
    <p:extLst>
      <p:ext uri="{BB962C8B-B14F-4D97-AF65-F5344CB8AC3E}">
        <p14:creationId xmlns:p14="http://schemas.microsoft.com/office/powerpoint/2010/main" val="2102718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AB172DB-A0B3-4868-A970-7FB3F8784B7B}"/>
              </a:ext>
            </a:extLst>
          </p:cNvPr>
          <p:cNvSpPr>
            <a:spLocks noGrp="1"/>
          </p:cNvSpPr>
          <p:nvPr>
            <p:ph type="dt" sz="half" idx="10"/>
          </p:nvPr>
        </p:nvSpPr>
        <p:spPr/>
        <p:txBody>
          <a:bodyPr/>
          <a:lstStyle/>
          <a:p>
            <a:fld id="{A57F743F-915D-44C7-87CD-FD7DF05D922F}" type="datetime1">
              <a:rPr kumimoji="1" lang="ja-JP" altLang="en-US" smtClean="0"/>
              <a:t>2018/2/16</a:t>
            </a:fld>
            <a:endParaRPr kumimoji="1" lang="ja-JP" altLang="en-US"/>
          </a:p>
        </p:txBody>
      </p:sp>
      <p:sp>
        <p:nvSpPr>
          <p:cNvPr id="3" name="フッター プレースホルダー 2">
            <a:extLst>
              <a:ext uri="{FF2B5EF4-FFF2-40B4-BE49-F238E27FC236}">
                <a16:creationId xmlns:a16="http://schemas.microsoft.com/office/drawing/2014/main" id="{E1C8B7D6-EB43-40ED-8C16-E5954C788B8C}"/>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7CEC58F-22BE-487F-B7A0-033131564445}"/>
              </a:ext>
            </a:extLst>
          </p:cNvPr>
          <p:cNvSpPr>
            <a:spLocks noGrp="1"/>
          </p:cNvSpPr>
          <p:nvPr>
            <p:ph type="sldNum" sz="quarter" idx="12"/>
          </p:nvPr>
        </p:nvSpPr>
        <p:spPr/>
        <p:txBody>
          <a:bodyPr/>
          <a:lstStyle/>
          <a:p>
            <a:fld id="{87FC8D82-8234-4172-B25F-120A310F6D37}" type="slidenum">
              <a:rPr kumimoji="1" lang="ja-JP" altLang="en-US" smtClean="0"/>
              <a:t>‹#›</a:t>
            </a:fld>
            <a:endParaRPr kumimoji="1" lang="ja-JP" altLang="en-US"/>
          </a:p>
        </p:txBody>
      </p:sp>
    </p:spTree>
    <p:extLst>
      <p:ext uri="{BB962C8B-B14F-4D97-AF65-F5344CB8AC3E}">
        <p14:creationId xmlns:p14="http://schemas.microsoft.com/office/powerpoint/2010/main" val="1829750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E4032D-046A-4F7D-9726-D5B2DBDF9B0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B9EAEA2-8B77-4773-84B0-28DC049A83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97A190EC-0F9D-4132-ACFA-63AD544155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7B9DFC7-7AC1-4B35-BDC2-5E48FC3D1FBA}"/>
              </a:ext>
            </a:extLst>
          </p:cNvPr>
          <p:cNvSpPr>
            <a:spLocks noGrp="1"/>
          </p:cNvSpPr>
          <p:nvPr>
            <p:ph type="dt" sz="half" idx="10"/>
          </p:nvPr>
        </p:nvSpPr>
        <p:spPr/>
        <p:txBody>
          <a:bodyPr/>
          <a:lstStyle/>
          <a:p>
            <a:fld id="{7D34D492-1603-46D1-9A86-9F4D4DCD877E}" type="datetime1">
              <a:rPr kumimoji="1" lang="ja-JP" altLang="en-US" smtClean="0"/>
              <a:t>2018/2/16</a:t>
            </a:fld>
            <a:endParaRPr kumimoji="1" lang="ja-JP" altLang="en-US"/>
          </a:p>
        </p:txBody>
      </p:sp>
      <p:sp>
        <p:nvSpPr>
          <p:cNvPr id="6" name="フッター プレースホルダー 5">
            <a:extLst>
              <a:ext uri="{FF2B5EF4-FFF2-40B4-BE49-F238E27FC236}">
                <a16:creationId xmlns:a16="http://schemas.microsoft.com/office/drawing/2014/main" id="{F095F8A7-F23D-4E4D-9B10-B71589E4C7A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89C7EEC-44E5-4EE5-A6B1-8965071743D7}"/>
              </a:ext>
            </a:extLst>
          </p:cNvPr>
          <p:cNvSpPr>
            <a:spLocks noGrp="1"/>
          </p:cNvSpPr>
          <p:nvPr>
            <p:ph type="sldNum" sz="quarter" idx="12"/>
          </p:nvPr>
        </p:nvSpPr>
        <p:spPr/>
        <p:txBody>
          <a:bodyPr/>
          <a:lstStyle/>
          <a:p>
            <a:fld id="{87FC8D82-8234-4172-B25F-120A310F6D37}" type="slidenum">
              <a:rPr kumimoji="1" lang="ja-JP" altLang="en-US" smtClean="0"/>
              <a:t>‹#›</a:t>
            </a:fld>
            <a:endParaRPr kumimoji="1" lang="ja-JP" altLang="en-US"/>
          </a:p>
        </p:txBody>
      </p:sp>
    </p:spTree>
    <p:extLst>
      <p:ext uri="{BB962C8B-B14F-4D97-AF65-F5344CB8AC3E}">
        <p14:creationId xmlns:p14="http://schemas.microsoft.com/office/powerpoint/2010/main" val="2648638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7F90D5-57EC-40A6-A8E7-D88B60C3D49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3F044F17-5931-4AEA-B56C-F8A2ACBCF1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58E106F1-D800-4044-8FC7-0AEDCC824C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D02519F-C4CB-4C8B-A810-6BE723ADE52F}"/>
              </a:ext>
            </a:extLst>
          </p:cNvPr>
          <p:cNvSpPr>
            <a:spLocks noGrp="1"/>
          </p:cNvSpPr>
          <p:nvPr>
            <p:ph type="dt" sz="half" idx="10"/>
          </p:nvPr>
        </p:nvSpPr>
        <p:spPr/>
        <p:txBody>
          <a:bodyPr/>
          <a:lstStyle/>
          <a:p>
            <a:fld id="{DC0FFEAE-087F-4B61-BFDE-6ED15C3C59AF}" type="datetime1">
              <a:rPr kumimoji="1" lang="ja-JP" altLang="en-US" smtClean="0"/>
              <a:t>2018/2/16</a:t>
            </a:fld>
            <a:endParaRPr kumimoji="1" lang="ja-JP" altLang="en-US"/>
          </a:p>
        </p:txBody>
      </p:sp>
      <p:sp>
        <p:nvSpPr>
          <p:cNvPr id="6" name="フッター プレースホルダー 5">
            <a:extLst>
              <a:ext uri="{FF2B5EF4-FFF2-40B4-BE49-F238E27FC236}">
                <a16:creationId xmlns:a16="http://schemas.microsoft.com/office/drawing/2014/main" id="{E5AB1C1B-4604-430A-91B4-AB8AACB70B5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B9ABC9A-4101-4C60-A867-BEFD908BD1B9}"/>
              </a:ext>
            </a:extLst>
          </p:cNvPr>
          <p:cNvSpPr>
            <a:spLocks noGrp="1"/>
          </p:cNvSpPr>
          <p:nvPr>
            <p:ph type="sldNum" sz="quarter" idx="12"/>
          </p:nvPr>
        </p:nvSpPr>
        <p:spPr/>
        <p:txBody>
          <a:bodyPr/>
          <a:lstStyle/>
          <a:p>
            <a:fld id="{87FC8D82-8234-4172-B25F-120A310F6D37}" type="slidenum">
              <a:rPr kumimoji="1" lang="ja-JP" altLang="en-US" smtClean="0"/>
              <a:t>‹#›</a:t>
            </a:fld>
            <a:endParaRPr kumimoji="1" lang="ja-JP" altLang="en-US"/>
          </a:p>
        </p:txBody>
      </p:sp>
    </p:spTree>
    <p:extLst>
      <p:ext uri="{BB962C8B-B14F-4D97-AF65-F5344CB8AC3E}">
        <p14:creationId xmlns:p14="http://schemas.microsoft.com/office/powerpoint/2010/main" val="3084577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30C6132-0E9B-4619-8E1E-6B4C7FCC03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A0D2F4B-22E8-41D8-B072-91134BB3E0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B5351F8-DBA8-4F2B-B311-7B989EED88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9778A4-233F-41B1-BB43-6D5A4C89ABC7}" type="datetime1">
              <a:rPr kumimoji="1" lang="ja-JP" altLang="en-US" smtClean="0"/>
              <a:t>2018/2/16</a:t>
            </a:fld>
            <a:endParaRPr kumimoji="1" lang="ja-JP" altLang="en-US"/>
          </a:p>
        </p:txBody>
      </p:sp>
      <p:sp>
        <p:nvSpPr>
          <p:cNvPr id="5" name="フッター プレースホルダー 4">
            <a:extLst>
              <a:ext uri="{FF2B5EF4-FFF2-40B4-BE49-F238E27FC236}">
                <a16:creationId xmlns:a16="http://schemas.microsoft.com/office/drawing/2014/main" id="{4C8F5CAD-28B3-4FA2-8EC1-F72570D96F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36FCAFF7-ADB5-44B3-8D14-181C3998D5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FC8D82-8234-4172-B25F-120A310F6D37}" type="slidenum">
              <a:rPr kumimoji="1" lang="ja-JP" altLang="en-US" smtClean="0"/>
              <a:t>‹#›</a:t>
            </a:fld>
            <a:endParaRPr kumimoji="1" lang="ja-JP" altLang="en-US"/>
          </a:p>
        </p:txBody>
      </p:sp>
    </p:spTree>
    <p:extLst>
      <p:ext uri="{BB962C8B-B14F-4D97-AF65-F5344CB8AC3E}">
        <p14:creationId xmlns:p14="http://schemas.microsoft.com/office/powerpoint/2010/main" val="3134389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1.xml"/><Relationship Id="rId4" Type="http://schemas.openxmlformats.org/officeDocument/2006/relationships/image" Target="../media/image8.emf"/></Relationships>
</file>

<file path=ppt/slides/_rels/slide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1.xml"/><Relationship Id="rId4" Type="http://schemas.openxmlformats.org/officeDocument/2006/relationships/image" Target="../media/image14.emf"/></Relationships>
</file>

<file path=ppt/slides/_rels/slide9.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2C4219F-BCC5-45FB-9B1C-D81F3F404050}"/>
              </a:ext>
            </a:extLst>
          </p:cNvPr>
          <p:cNvSpPr txBox="1"/>
          <p:nvPr/>
        </p:nvSpPr>
        <p:spPr>
          <a:xfrm>
            <a:off x="325315" y="404445"/>
            <a:ext cx="5495193" cy="369332"/>
          </a:xfrm>
          <a:prstGeom prst="rect">
            <a:avLst/>
          </a:prstGeom>
          <a:noFill/>
        </p:spPr>
        <p:txBody>
          <a:bodyPr wrap="square" rtlCol="0">
            <a:spAutoFit/>
          </a:bodyPr>
          <a:lstStyle/>
          <a:p>
            <a:r>
              <a:rPr kumimoji="1" lang="ja-JP" altLang="en-US" dirty="0">
                <a:latin typeface="ＭＳ Ｐゴシック" panose="020B0600070205080204" pitchFamily="50" charset="-128"/>
                <a:ea typeface="ＭＳ Ｐゴシック" panose="020B0600070205080204" pitchFamily="50" charset="-128"/>
              </a:rPr>
              <a:t>平成</a:t>
            </a:r>
            <a:r>
              <a:rPr kumimoji="1" lang="en-US" altLang="ja-JP" dirty="0">
                <a:latin typeface="ＭＳ Ｐゴシック" panose="020B0600070205080204" pitchFamily="50" charset="-128"/>
                <a:ea typeface="ＭＳ Ｐゴシック" panose="020B0600070205080204" pitchFamily="50" charset="-128"/>
              </a:rPr>
              <a:t>29</a:t>
            </a:r>
            <a:r>
              <a:rPr kumimoji="1" lang="ja-JP" altLang="en-US" dirty="0">
                <a:latin typeface="ＭＳ Ｐゴシック" panose="020B0600070205080204" pitchFamily="50" charset="-128"/>
                <a:ea typeface="ＭＳ Ｐゴシック" panose="020B0600070205080204" pitchFamily="50" charset="-128"/>
              </a:rPr>
              <a:t>年度　伴走型小規模事業者支援推進事業</a:t>
            </a:r>
          </a:p>
        </p:txBody>
      </p:sp>
      <p:sp>
        <p:nvSpPr>
          <p:cNvPr id="5" name="テキスト ボックス 4">
            <a:extLst>
              <a:ext uri="{FF2B5EF4-FFF2-40B4-BE49-F238E27FC236}">
                <a16:creationId xmlns:a16="http://schemas.microsoft.com/office/drawing/2014/main" id="{54624D5C-9624-4B88-998A-F0EC2B39676B}"/>
              </a:ext>
            </a:extLst>
          </p:cNvPr>
          <p:cNvSpPr txBox="1"/>
          <p:nvPr/>
        </p:nvSpPr>
        <p:spPr>
          <a:xfrm>
            <a:off x="1776046" y="2576145"/>
            <a:ext cx="8554915" cy="1077218"/>
          </a:xfrm>
          <a:prstGeom prst="rect">
            <a:avLst/>
          </a:prstGeom>
          <a:noFill/>
        </p:spPr>
        <p:txBody>
          <a:bodyPr wrap="square" rtlCol="0">
            <a:spAutoFit/>
          </a:bodyPr>
          <a:lstStyle/>
          <a:p>
            <a:pPr algn="ctr"/>
            <a:r>
              <a:rPr kumimoji="1" lang="ja-JP" altLang="en-US" sz="3200" dirty="0">
                <a:latin typeface="ＭＳ Ｐゴシック" panose="020B0600070205080204" pitchFamily="50" charset="-128"/>
                <a:ea typeface="ＭＳ Ｐゴシック" panose="020B0600070205080204" pitchFamily="50" charset="-128"/>
              </a:rPr>
              <a:t>平成</a:t>
            </a:r>
            <a:r>
              <a:rPr kumimoji="1" lang="en-US" altLang="ja-JP" sz="3200" dirty="0">
                <a:latin typeface="ＭＳ Ｐゴシック" panose="020B0600070205080204" pitchFamily="50" charset="-128"/>
                <a:ea typeface="ＭＳ Ｐゴシック" panose="020B0600070205080204" pitchFamily="50" charset="-128"/>
              </a:rPr>
              <a:t>29</a:t>
            </a:r>
            <a:r>
              <a:rPr kumimoji="1" lang="ja-JP" altLang="en-US" sz="3200" dirty="0">
                <a:latin typeface="ＭＳ Ｐゴシック" panose="020B0600070205080204" pitchFamily="50" charset="-128"/>
                <a:ea typeface="ＭＳ Ｐゴシック" panose="020B0600070205080204" pitchFamily="50" charset="-128"/>
              </a:rPr>
              <a:t>年度　上期事業者アンケート調査結果</a:t>
            </a:r>
            <a:endParaRPr kumimoji="1" lang="en-US" altLang="ja-JP" sz="3200" dirty="0">
              <a:latin typeface="ＭＳ Ｐゴシック" panose="020B0600070205080204" pitchFamily="50" charset="-128"/>
              <a:ea typeface="ＭＳ Ｐゴシック" panose="020B0600070205080204" pitchFamily="50" charset="-128"/>
            </a:endParaRPr>
          </a:p>
          <a:p>
            <a:pPr algn="ctr"/>
            <a:r>
              <a:rPr lang="ja-JP" altLang="en-US" sz="3200" dirty="0">
                <a:latin typeface="ＭＳ Ｐゴシック" panose="020B0600070205080204" pitchFamily="50" charset="-128"/>
                <a:ea typeface="ＭＳ Ｐゴシック" panose="020B0600070205080204" pitchFamily="50" charset="-128"/>
              </a:rPr>
              <a:t>（平成</a:t>
            </a:r>
            <a:r>
              <a:rPr lang="en-US" altLang="ja-JP" sz="3200" dirty="0">
                <a:latin typeface="ＭＳ Ｐゴシック" panose="020B0600070205080204" pitchFamily="50" charset="-128"/>
                <a:ea typeface="ＭＳ Ｐゴシック" panose="020B0600070205080204" pitchFamily="50" charset="-128"/>
              </a:rPr>
              <a:t>29</a:t>
            </a:r>
            <a:r>
              <a:rPr lang="ja-JP" altLang="en-US" sz="3200" dirty="0">
                <a:latin typeface="ＭＳ Ｐゴシック" panose="020B0600070205080204" pitchFamily="50" charset="-128"/>
                <a:ea typeface="ＭＳ Ｐゴシック" panose="020B0600070205080204" pitchFamily="50" charset="-128"/>
              </a:rPr>
              <a:t>年</a:t>
            </a:r>
            <a:r>
              <a:rPr lang="en-US" altLang="ja-JP" sz="3200" dirty="0">
                <a:latin typeface="ＭＳ Ｐゴシック" panose="020B0600070205080204" pitchFamily="50" charset="-128"/>
                <a:ea typeface="ＭＳ Ｐゴシック" panose="020B0600070205080204" pitchFamily="50" charset="-128"/>
              </a:rPr>
              <a:t>8</a:t>
            </a:r>
            <a:r>
              <a:rPr lang="ja-JP" altLang="en-US" sz="3200" dirty="0">
                <a:latin typeface="ＭＳ Ｐゴシック" panose="020B0600070205080204" pitchFamily="50" charset="-128"/>
                <a:ea typeface="ＭＳ Ｐゴシック" panose="020B0600070205080204" pitchFamily="50" charset="-128"/>
              </a:rPr>
              <a:t>月実施）</a:t>
            </a:r>
            <a:endParaRPr kumimoji="1" lang="ja-JP" altLang="en-US" sz="3200" dirty="0">
              <a:latin typeface="ＭＳ Ｐゴシック" panose="020B0600070205080204" pitchFamily="50" charset="-128"/>
              <a:ea typeface="ＭＳ Ｐゴシック" panose="020B0600070205080204" pitchFamily="50" charset="-128"/>
            </a:endParaRPr>
          </a:p>
        </p:txBody>
      </p:sp>
      <p:sp>
        <p:nvSpPr>
          <p:cNvPr id="6" name="テキスト ボックス 5">
            <a:extLst>
              <a:ext uri="{FF2B5EF4-FFF2-40B4-BE49-F238E27FC236}">
                <a16:creationId xmlns:a16="http://schemas.microsoft.com/office/drawing/2014/main" id="{758F6506-84FA-4C02-9C39-143D14D69D32}"/>
              </a:ext>
            </a:extLst>
          </p:cNvPr>
          <p:cNvSpPr txBox="1"/>
          <p:nvPr/>
        </p:nvSpPr>
        <p:spPr>
          <a:xfrm>
            <a:off x="8379070" y="5908429"/>
            <a:ext cx="3112477" cy="369332"/>
          </a:xfrm>
          <a:prstGeom prst="rect">
            <a:avLst/>
          </a:prstGeom>
          <a:noFill/>
        </p:spPr>
        <p:txBody>
          <a:bodyPr wrap="square" rtlCol="0">
            <a:spAutoFit/>
          </a:bodyPr>
          <a:lstStyle/>
          <a:p>
            <a:r>
              <a:rPr kumimoji="1" lang="ja-JP" altLang="en-US" dirty="0">
                <a:latin typeface="ＭＳ Ｐゴシック" panose="020B0600070205080204" pitchFamily="50" charset="-128"/>
                <a:ea typeface="ＭＳ Ｐゴシック" panose="020B0600070205080204" pitchFamily="50" charset="-128"/>
              </a:rPr>
              <a:t>平成</a:t>
            </a:r>
            <a:r>
              <a:rPr kumimoji="1" lang="en-US" altLang="ja-JP" dirty="0">
                <a:latin typeface="ＭＳ Ｐゴシック" panose="020B0600070205080204" pitchFamily="50" charset="-128"/>
                <a:ea typeface="ＭＳ Ｐゴシック" panose="020B0600070205080204" pitchFamily="50" charset="-128"/>
              </a:rPr>
              <a:t>29</a:t>
            </a:r>
            <a:r>
              <a:rPr lang="ja-JP" altLang="en-US" dirty="0">
                <a:latin typeface="ＭＳ Ｐゴシック" panose="020B0600070205080204" pitchFamily="50" charset="-128"/>
                <a:ea typeface="ＭＳ Ｐゴシック" panose="020B0600070205080204" pitchFamily="50" charset="-128"/>
              </a:rPr>
              <a:t>年</a:t>
            </a:r>
            <a:r>
              <a:rPr lang="en-US" altLang="ja-JP" dirty="0">
                <a:latin typeface="ＭＳ Ｐゴシック" panose="020B0600070205080204" pitchFamily="50" charset="-128"/>
                <a:ea typeface="ＭＳ Ｐゴシック" panose="020B0600070205080204" pitchFamily="50" charset="-128"/>
              </a:rPr>
              <a:t>12</a:t>
            </a:r>
            <a:r>
              <a:rPr lang="ja-JP" altLang="en-US" dirty="0">
                <a:latin typeface="ＭＳ Ｐゴシック" panose="020B0600070205080204" pitchFamily="50" charset="-128"/>
                <a:ea typeface="ＭＳ Ｐゴシック" panose="020B0600070205080204" pitchFamily="50" charset="-128"/>
              </a:rPr>
              <a:t>月 函館東商工会</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3" name="スライド番号プレースホルダー 2">
            <a:extLst>
              <a:ext uri="{FF2B5EF4-FFF2-40B4-BE49-F238E27FC236}">
                <a16:creationId xmlns:a16="http://schemas.microsoft.com/office/drawing/2014/main" id="{EA91CF85-EC28-4211-BDB8-9663394405FD}"/>
              </a:ext>
            </a:extLst>
          </p:cNvPr>
          <p:cNvSpPr>
            <a:spLocks noGrp="1"/>
          </p:cNvSpPr>
          <p:nvPr>
            <p:ph type="sldNum" sz="quarter" idx="12"/>
          </p:nvPr>
        </p:nvSpPr>
        <p:spPr/>
        <p:txBody>
          <a:bodyPr/>
          <a:lstStyle/>
          <a:p>
            <a:fld id="{87FC8D82-8234-4172-B25F-120A310F6D37}" type="slidenum">
              <a:rPr kumimoji="1" lang="ja-JP" altLang="en-US" smtClean="0"/>
              <a:t>1</a:t>
            </a:fld>
            <a:endParaRPr kumimoji="1" lang="ja-JP" altLang="en-US"/>
          </a:p>
        </p:txBody>
      </p:sp>
    </p:spTree>
    <p:extLst>
      <p:ext uri="{BB962C8B-B14F-4D97-AF65-F5344CB8AC3E}">
        <p14:creationId xmlns:p14="http://schemas.microsoft.com/office/powerpoint/2010/main" val="292298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1ECD158-90B3-4170-90AF-DD859E6DFB09}"/>
              </a:ext>
            </a:extLst>
          </p:cNvPr>
          <p:cNvSpPr/>
          <p:nvPr/>
        </p:nvSpPr>
        <p:spPr>
          <a:xfrm>
            <a:off x="149469" y="149469"/>
            <a:ext cx="11904785" cy="36927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dirty="0">
                <a:latin typeface="ＭＳ Ｐゴシック" panose="020B0600070205080204" pitchFamily="50" charset="-128"/>
                <a:ea typeface="ＭＳ Ｐゴシック" panose="020B0600070205080204" pitchFamily="50" charset="-128"/>
              </a:rPr>
              <a:t>今後有望な地域資源</a:t>
            </a:r>
          </a:p>
        </p:txBody>
      </p:sp>
      <p:sp>
        <p:nvSpPr>
          <p:cNvPr id="2" name="スライド番号プレースホルダー 1">
            <a:extLst>
              <a:ext uri="{FF2B5EF4-FFF2-40B4-BE49-F238E27FC236}">
                <a16:creationId xmlns:a16="http://schemas.microsoft.com/office/drawing/2014/main" id="{EA86B4BC-1958-47D2-9798-ADED825654ED}"/>
              </a:ext>
            </a:extLst>
          </p:cNvPr>
          <p:cNvSpPr>
            <a:spLocks noGrp="1"/>
          </p:cNvSpPr>
          <p:nvPr>
            <p:ph type="sldNum" sz="quarter" idx="12"/>
          </p:nvPr>
        </p:nvSpPr>
        <p:spPr/>
        <p:txBody>
          <a:bodyPr/>
          <a:lstStyle/>
          <a:p>
            <a:fld id="{87FC8D82-8234-4172-B25F-120A310F6D37}" type="slidenum">
              <a:rPr kumimoji="1" lang="ja-JP" altLang="en-US" smtClean="0"/>
              <a:t>10</a:t>
            </a:fld>
            <a:endParaRPr kumimoji="1" lang="ja-JP" altLang="en-US"/>
          </a:p>
        </p:txBody>
      </p:sp>
      <p:pic>
        <p:nvPicPr>
          <p:cNvPr id="11" name="図 10">
            <a:extLst>
              <a:ext uri="{FF2B5EF4-FFF2-40B4-BE49-F238E27FC236}">
                <a16:creationId xmlns:a16="http://schemas.microsoft.com/office/drawing/2014/main" id="{18EF8CD6-A195-4DB4-ABD1-946BFBD5528C}"/>
              </a:ext>
            </a:extLst>
          </p:cNvPr>
          <p:cNvPicPr>
            <a:picLocks noChangeAspect="1"/>
          </p:cNvPicPr>
          <p:nvPr/>
        </p:nvPicPr>
        <p:blipFill>
          <a:blip r:embed="rId2"/>
          <a:stretch>
            <a:fillRect/>
          </a:stretch>
        </p:blipFill>
        <p:spPr>
          <a:xfrm>
            <a:off x="430608" y="644743"/>
            <a:ext cx="7974837" cy="6095787"/>
          </a:xfrm>
          <a:prstGeom prst="rect">
            <a:avLst/>
          </a:prstGeom>
        </p:spPr>
      </p:pic>
      <p:sp>
        <p:nvSpPr>
          <p:cNvPr id="12" name="テキスト ボックス 11">
            <a:extLst>
              <a:ext uri="{FF2B5EF4-FFF2-40B4-BE49-F238E27FC236}">
                <a16:creationId xmlns:a16="http://schemas.microsoft.com/office/drawing/2014/main" id="{9E9A83BA-9F79-4611-82FF-A1C50DD5DA67}"/>
              </a:ext>
            </a:extLst>
          </p:cNvPr>
          <p:cNvSpPr txBox="1"/>
          <p:nvPr/>
        </p:nvSpPr>
        <p:spPr>
          <a:xfrm>
            <a:off x="8610599" y="805506"/>
            <a:ext cx="3311769" cy="5386090"/>
          </a:xfrm>
          <a:prstGeom prst="rect">
            <a:avLst/>
          </a:prstGeom>
          <a:noFill/>
        </p:spPr>
        <p:txBody>
          <a:bodyPr wrap="square" rtlCol="0">
            <a:spAutoFit/>
          </a:bodyPr>
          <a:lstStyle/>
          <a:p>
            <a:pPr marL="285750" indent="-285750">
              <a:spcAft>
                <a:spcPts val="1200"/>
              </a:spcAft>
              <a:buFont typeface="Wingdings" panose="05000000000000000000" pitchFamily="2" charset="2"/>
              <a:buChar char="l"/>
            </a:pPr>
            <a:r>
              <a:rPr kumimoji="1" lang="ja-JP" altLang="en-US" dirty="0">
                <a:latin typeface="ＭＳ Ｐゴシック" panose="020B0600070205080204" pitchFamily="50" charset="-128"/>
                <a:ea typeface="ＭＳ Ｐゴシック" panose="020B0600070205080204" pitchFamily="50" charset="-128"/>
              </a:rPr>
              <a:t>水産資源については、昆布が多く回答されたが、昆布以外の可能性も指摘する意見もみられた。</a:t>
            </a:r>
            <a:endParaRPr kumimoji="1" lang="en-US" altLang="ja-JP" dirty="0">
              <a:latin typeface="ＭＳ Ｐゴシック" panose="020B0600070205080204" pitchFamily="50" charset="-128"/>
              <a:ea typeface="ＭＳ Ｐゴシック" panose="020B0600070205080204" pitchFamily="50" charset="-128"/>
            </a:endParaRPr>
          </a:p>
          <a:p>
            <a:pPr marL="285750" indent="-285750">
              <a:spcAft>
                <a:spcPts val="1200"/>
              </a:spcAft>
              <a:buFont typeface="Wingdings" panose="05000000000000000000" pitchFamily="2" charset="2"/>
              <a:buChar char="l"/>
            </a:pPr>
            <a:r>
              <a:rPr kumimoji="1" lang="ja-JP" altLang="en-US" dirty="0">
                <a:latin typeface="ＭＳ Ｐゴシック" panose="020B0600070205080204" pitchFamily="50" charset="-128"/>
                <a:ea typeface="ＭＳ Ｐゴシック" panose="020B0600070205080204" pitchFamily="50" charset="-128"/>
              </a:rPr>
              <a:t>地元の自然についても多く回答され、特に恵山を中心とした観光メニューの開発が有望という意見が多い。</a:t>
            </a:r>
            <a:endParaRPr kumimoji="1" lang="en-US" altLang="ja-JP" dirty="0">
              <a:latin typeface="ＭＳ Ｐゴシック" panose="020B0600070205080204" pitchFamily="50" charset="-128"/>
              <a:ea typeface="ＭＳ Ｐゴシック" panose="020B0600070205080204" pitchFamily="50" charset="-128"/>
            </a:endParaRPr>
          </a:p>
          <a:p>
            <a:pPr marL="285750" indent="-285750">
              <a:spcAft>
                <a:spcPts val="1200"/>
              </a:spcAft>
              <a:buFont typeface="Wingdings" panose="05000000000000000000" pitchFamily="2" charset="2"/>
              <a:buChar char="l"/>
            </a:pPr>
            <a:r>
              <a:rPr kumimoji="1" lang="ja-JP" altLang="en-US" dirty="0">
                <a:latin typeface="ＭＳ Ｐゴシック" panose="020B0600070205080204" pitchFamily="50" charset="-128"/>
                <a:ea typeface="ＭＳ Ｐゴシック" panose="020B0600070205080204" pitchFamily="50" charset="-128"/>
              </a:rPr>
              <a:t>反面、歴史的な資源については少なく、地元住民は縄文文化等の歴史的な遺産への関心が低い可能性がある。町外へもっと歴史遺産を</a:t>
            </a:r>
            <a:r>
              <a:rPr kumimoji="1" lang="en-US" altLang="ja-JP" dirty="0">
                <a:latin typeface="ＭＳ Ｐゴシック" panose="020B0600070205080204" pitchFamily="50" charset="-128"/>
                <a:ea typeface="ＭＳ Ｐゴシック" panose="020B0600070205080204" pitchFamily="50" charset="-128"/>
              </a:rPr>
              <a:t>PR</a:t>
            </a:r>
            <a:r>
              <a:rPr kumimoji="1" lang="ja-JP" altLang="en-US" dirty="0">
                <a:latin typeface="ＭＳ Ｐゴシック" panose="020B0600070205080204" pitchFamily="50" charset="-128"/>
                <a:ea typeface="ＭＳ Ｐゴシック" panose="020B0600070205080204" pitchFamily="50" charset="-128"/>
              </a:rPr>
              <a:t>するためには、住民がもっと関心を持つべきであり、市や観光関係機関などを絡めての、一体となった取り組みが必要と考えられる。</a:t>
            </a:r>
          </a:p>
        </p:txBody>
      </p:sp>
    </p:spTree>
    <p:extLst>
      <p:ext uri="{BB962C8B-B14F-4D97-AF65-F5344CB8AC3E}">
        <p14:creationId xmlns:p14="http://schemas.microsoft.com/office/powerpoint/2010/main" val="1029617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1ECD158-90B3-4170-90AF-DD859E6DFB09}"/>
              </a:ext>
            </a:extLst>
          </p:cNvPr>
          <p:cNvSpPr/>
          <p:nvPr/>
        </p:nvSpPr>
        <p:spPr>
          <a:xfrm>
            <a:off x="149469" y="149469"/>
            <a:ext cx="11904785" cy="36927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dirty="0">
                <a:latin typeface="ＭＳ Ｐゴシック" panose="020B0600070205080204" pitchFamily="50" charset="-128"/>
                <a:ea typeface="ＭＳ Ｐゴシック" panose="020B0600070205080204" pitchFamily="50" charset="-128"/>
              </a:rPr>
              <a:t>地域資源の有効活用策</a:t>
            </a:r>
          </a:p>
        </p:txBody>
      </p:sp>
      <p:sp>
        <p:nvSpPr>
          <p:cNvPr id="2" name="スライド番号プレースホルダー 1">
            <a:extLst>
              <a:ext uri="{FF2B5EF4-FFF2-40B4-BE49-F238E27FC236}">
                <a16:creationId xmlns:a16="http://schemas.microsoft.com/office/drawing/2014/main" id="{BBDDE732-1282-4AA4-9434-CC4DF53FFECD}"/>
              </a:ext>
            </a:extLst>
          </p:cNvPr>
          <p:cNvSpPr>
            <a:spLocks noGrp="1"/>
          </p:cNvSpPr>
          <p:nvPr>
            <p:ph type="sldNum" sz="quarter" idx="12"/>
          </p:nvPr>
        </p:nvSpPr>
        <p:spPr/>
        <p:txBody>
          <a:bodyPr/>
          <a:lstStyle/>
          <a:p>
            <a:fld id="{87FC8D82-8234-4172-B25F-120A310F6D37}" type="slidenum">
              <a:rPr kumimoji="1" lang="ja-JP" altLang="en-US" smtClean="0"/>
              <a:t>11</a:t>
            </a:fld>
            <a:endParaRPr kumimoji="1" lang="ja-JP" altLang="en-US"/>
          </a:p>
        </p:txBody>
      </p:sp>
      <p:pic>
        <p:nvPicPr>
          <p:cNvPr id="3" name="図 2">
            <a:extLst>
              <a:ext uri="{FF2B5EF4-FFF2-40B4-BE49-F238E27FC236}">
                <a16:creationId xmlns:a16="http://schemas.microsoft.com/office/drawing/2014/main" id="{B6B1A51F-E062-4CCB-B4FA-021EE47037F9}"/>
              </a:ext>
            </a:extLst>
          </p:cNvPr>
          <p:cNvPicPr>
            <a:picLocks noChangeAspect="1"/>
          </p:cNvPicPr>
          <p:nvPr/>
        </p:nvPicPr>
        <p:blipFill>
          <a:blip r:embed="rId2"/>
          <a:stretch>
            <a:fillRect/>
          </a:stretch>
        </p:blipFill>
        <p:spPr>
          <a:xfrm>
            <a:off x="3294398" y="792122"/>
            <a:ext cx="8594361" cy="5273755"/>
          </a:xfrm>
          <a:prstGeom prst="rect">
            <a:avLst/>
          </a:prstGeom>
        </p:spPr>
      </p:pic>
      <p:sp>
        <p:nvSpPr>
          <p:cNvPr id="5" name="テキスト ボックス 4">
            <a:extLst>
              <a:ext uri="{FF2B5EF4-FFF2-40B4-BE49-F238E27FC236}">
                <a16:creationId xmlns:a16="http://schemas.microsoft.com/office/drawing/2014/main" id="{DA8837AD-C4BB-4CB3-8A58-2DFACB7B287C}"/>
              </a:ext>
            </a:extLst>
          </p:cNvPr>
          <p:cNvSpPr txBox="1"/>
          <p:nvPr/>
        </p:nvSpPr>
        <p:spPr>
          <a:xfrm>
            <a:off x="149469" y="800670"/>
            <a:ext cx="2945423" cy="3847207"/>
          </a:xfrm>
          <a:prstGeom prst="rect">
            <a:avLst/>
          </a:prstGeom>
          <a:noFill/>
        </p:spPr>
        <p:txBody>
          <a:bodyPr wrap="square" rtlCol="0">
            <a:spAutoFit/>
          </a:bodyPr>
          <a:lstStyle/>
          <a:p>
            <a:pPr marL="285750" indent="-285750">
              <a:spcAft>
                <a:spcPts val="1200"/>
              </a:spcAft>
              <a:buFont typeface="Wingdings" panose="05000000000000000000" pitchFamily="2" charset="2"/>
              <a:buChar char="l"/>
            </a:pPr>
            <a:r>
              <a:rPr kumimoji="1" lang="ja-JP" altLang="en-US" dirty="0">
                <a:latin typeface="ＭＳ Ｐゴシック" panose="020B0600070205080204" pitchFamily="50" charset="-128"/>
                <a:ea typeface="ＭＳ Ｐゴシック" panose="020B0600070205080204" pitchFamily="50" charset="-128"/>
              </a:rPr>
              <a:t>地域資源の有効活用策については意見が分かれたが、キャンプや土偶などの体験を通じた、地域資源の消費、ひいては域内消費へとつなげるべきという意見がみられた。</a:t>
            </a:r>
            <a:endParaRPr kumimoji="1" lang="en-US" altLang="ja-JP" dirty="0">
              <a:latin typeface="ＭＳ Ｐゴシック" panose="020B0600070205080204" pitchFamily="50" charset="-128"/>
              <a:ea typeface="ＭＳ Ｐゴシック" panose="020B0600070205080204" pitchFamily="50" charset="-128"/>
            </a:endParaRPr>
          </a:p>
          <a:p>
            <a:pPr marL="285750" indent="-285750">
              <a:spcAft>
                <a:spcPts val="1200"/>
              </a:spcAft>
              <a:buFont typeface="Wingdings" panose="05000000000000000000" pitchFamily="2" charset="2"/>
              <a:buChar char="l"/>
            </a:pPr>
            <a:r>
              <a:rPr kumimoji="1" lang="ja-JP" altLang="en-US" dirty="0">
                <a:latin typeface="ＭＳ Ｐゴシック" panose="020B0600070205080204" pitchFamily="50" charset="-128"/>
                <a:ea typeface="ＭＳ Ｐゴシック" panose="020B0600070205080204" pitchFamily="50" charset="-128"/>
              </a:rPr>
              <a:t>行政主導よりも民間の力を活用すべきとの意見もあったが、函館市と合併した現状では、行政に依存するのは限界があると思われる。</a:t>
            </a:r>
          </a:p>
        </p:txBody>
      </p:sp>
      <p:sp>
        <p:nvSpPr>
          <p:cNvPr id="6" name="テキスト ボックス 5">
            <a:extLst>
              <a:ext uri="{FF2B5EF4-FFF2-40B4-BE49-F238E27FC236}">
                <a16:creationId xmlns:a16="http://schemas.microsoft.com/office/drawing/2014/main" id="{5889DBE8-3D3E-4C6D-8F6E-1A1666973CF9}"/>
              </a:ext>
            </a:extLst>
          </p:cNvPr>
          <p:cNvSpPr txBox="1"/>
          <p:nvPr/>
        </p:nvSpPr>
        <p:spPr>
          <a:xfrm>
            <a:off x="4770563" y="2410933"/>
            <a:ext cx="738697" cy="207749"/>
          </a:xfrm>
          <a:prstGeom prst="rect">
            <a:avLst/>
          </a:prstGeom>
          <a:solidFill>
            <a:schemeClr val="bg1"/>
          </a:solidFill>
        </p:spPr>
        <p:txBody>
          <a:bodyPr wrap="square" lIns="0" tIns="0" rIns="0" bIns="0" rtlCol="0">
            <a:spAutoFit/>
          </a:bodyPr>
          <a:lstStyle/>
          <a:p>
            <a:r>
              <a:rPr kumimoji="1" lang="ja-JP" altLang="en-US" sz="1350" b="1" dirty="0">
                <a:latin typeface="ＭＳ Ｐゴシック" panose="020B0600070205080204" pitchFamily="50" charset="-128"/>
                <a:ea typeface="ＭＳ Ｐゴシック" panose="020B0600070205080204" pitchFamily="50" charset="-128"/>
              </a:rPr>
              <a:t>漁業不振</a:t>
            </a:r>
          </a:p>
        </p:txBody>
      </p:sp>
    </p:spTree>
    <p:extLst>
      <p:ext uri="{BB962C8B-B14F-4D97-AF65-F5344CB8AC3E}">
        <p14:creationId xmlns:p14="http://schemas.microsoft.com/office/powerpoint/2010/main" val="486975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1ECD158-90B3-4170-90AF-DD859E6DFB09}"/>
              </a:ext>
            </a:extLst>
          </p:cNvPr>
          <p:cNvSpPr/>
          <p:nvPr/>
        </p:nvSpPr>
        <p:spPr>
          <a:xfrm>
            <a:off x="149469" y="149469"/>
            <a:ext cx="11904785" cy="36927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dirty="0">
                <a:latin typeface="ＭＳ Ｐゴシック" panose="020B0600070205080204" pitchFamily="50" charset="-128"/>
                <a:ea typeface="ＭＳ Ｐゴシック" panose="020B0600070205080204" pitchFamily="50" charset="-128"/>
              </a:rPr>
              <a:t>商工会への要望および自由意見</a:t>
            </a:r>
          </a:p>
        </p:txBody>
      </p:sp>
      <p:sp>
        <p:nvSpPr>
          <p:cNvPr id="2" name="スライド番号プレースホルダー 1">
            <a:extLst>
              <a:ext uri="{FF2B5EF4-FFF2-40B4-BE49-F238E27FC236}">
                <a16:creationId xmlns:a16="http://schemas.microsoft.com/office/drawing/2014/main" id="{507E2262-A1ED-4A78-A7C5-94910EBC7FD1}"/>
              </a:ext>
            </a:extLst>
          </p:cNvPr>
          <p:cNvSpPr>
            <a:spLocks noGrp="1"/>
          </p:cNvSpPr>
          <p:nvPr>
            <p:ph type="sldNum" sz="quarter" idx="12"/>
          </p:nvPr>
        </p:nvSpPr>
        <p:spPr/>
        <p:txBody>
          <a:bodyPr/>
          <a:lstStyle/>
          <a:p>
            <a:fld id="{87FC8D82-8234-4172-B25F-120A310F6D37}" type="slidenum">
              <a:rPr kumimoji="1" lang="ja-JP" altLang="en-US" smtClean="0"/>
              <a:t>12</a:t>
            </a:fld>
            <a:endParaRPr kumimoji="1" lang="ja-JP" altLang="en-US"/>
          </a:p>
        </p:txBody>
      </p:sp>
      <p:pic>
        <p:nvPicPr>
          <p:cNvPr id="3" name="図 2">
            <a:extLst>
              <a:ext uri="{FF2B5EF4-FFF2-40B4-BE49-F238E27FC236}">
                <a16:creationId xmlns:a16="http://schemas.microsoft.com/office/drawing/2014/main" id="{02A158CA-C7DD-4660-908F-4EC4F30378C2}"/>
              </a:ext>
            </a:extLst>
          </p:cNvPr>
          <p:cNvPicPr>
            <a:picLocks noChangeAspect="1"/>
          </p:cNvPicPr>
          <p:nvPr/>
        </p:nvPicPr>
        <p:blipFill>
          <a:blip r:embed="rId2"/>
          <a:stretch>
            <a:fillRect/>
          </a:stretch>
        </p:blipFill>
        <p:spPr>
          <a:xfrm>
            <a:off x="304703" y="1301261"/>
            <a:ext cx="7157239" cy="5081831"/>
          </a:xfrm>
          <a:prstGeom prst="rect">
            <a:avLst/>
          </a:prstGeom>
        </p:spPr>
      </p:pic>
      <p:sp>
        <p:nvSpPr>
          <p:cNvPr id="5" name="テキスト ボックス 4">
            <a:extLst>
              <a:ext uri="{FF2B5EF4-FFF2-40B4-BE49-F238E27FC236}">
                <a16:creationId xmlns:a16="http://schemas.microsoft.com/office/drawing/2014/main" id="{6D446383-6A39-420B-AA66-89420FF6439A}"/>
              </a:ext>
            </a:extLst>
          </p:cNvPr>
          <p:cNvSpPr txBox="1"/>
          <p:nvPr/>
        </p:nvSpPr>
        <p:spPr>
          <a:xfrm>
            <a:off x="7461943" y="701161"/>
            <a:ext cx="4616262" cy="2739211"/>
          </a:xfrm>
          <a:prstGeom prst="rect">
            <a:avLst/>
          </a:prstGeom>
          <a:noFill/>
        </p:spPr>
        <p:txBody>
          <a:bodyPr wrap="square" rtlCol="0">
            <a:spAutoFit/>
          </a:bodyPr>
          <a:lstStyle/>
          <a:p>
            <a:pPr marL="285750" indent="-285750">
              <a:spcAft>
                <a:spcPts val="1200"/>
              </a:spcAft>
              <a:buFont typeface="Wingdings" panose="05000000000000000000" pitchFamily="2" charset="2"/>
              <a:buChar char="l"/>
            </a:pPr>
            <a:r>
              <a:rPr kumimoji="1" lang="ja-JP" altLang="en-US" dirty="0">
                <a:latin typeface="ＭＳ Ｐゴシック" panose="020B0600070205080204" pitchFamily="50" charset="-128"/>
                <a:ea typeface="ＭＳ Ｐゴシック" panose="020B0600070205080204" pitchFamily="50" charset="-128"/>
              </a:rPr>
              <a:t>商工会への要望としては、「補助金などの情報提供」が最も多かったが、「人事・労務」、「確定申告」、「専門家の紹介」も多く回答されており、比較的短期的な課題へ対応を要望する傾向がみられた。</a:t>
            </a:r>
            <a:endParaRPr kumimoji="1" lang="en-US" altLang="ja-JP" dirty="0">
              <a:latin typeface="ＭＳ Ｐゴシック" panose="020B0600070205080204" pitchFamily="50" charset="-128"/>
              <a:ea typeface="ＭＳ Ｐゴシック" panose="020B0600070205080204" pitchFamily="50" charset="-128"/>
            </a:endParaRPr>
          </a:p>
          <a:p>
            <a:pPr marL="285750" indent="-285750">
              <a:spcAft>
                <a:spcPts val="1200"/>
              </a:spcAft>
              <a:buFont typeface="Wingdings" panose="05000000000000000000" pitchFamily="2" charset="2"/>
              <a:buChar char="l"/>
            </a:pPr>
            <a:r>
              <a:rPr kumimoji="1" lang="ja-JP" altLang="en-US" dirty="0">
                <a:latin typeface="ＭＳ Ｐゴシック" panose="020B0600070205080204" pitchFamily="50" charset="-128"/>
                <a:ea typeface="ＭＳ Ｐゴシック" panose="020B0600070205080204" pitchFamily="50" charset="-128"/>
              </a:rPr>
              <a:t>反面、「経営診断」や「事業計画策定支援」といった可視的な効果がわかりずらい、あるいは短期的な効果が期待できない項目には関心は高くない。</a:t>
            </a:r>
          </a:p>
        </p:txBody>
      </p:sp>
      <p:sp>
        <p:nvSpPr>
          <p:cNvPr id="8" name="テキスト ボックス 7">
            <a:extLst>
              <a:ext uri="{FF2B5EF4-FFF2-40B4-BE49-F238E27FC236}">
                <a16:creationId xmlns:a16="http://schemas.microsoft.com/office/drawing/2014/main" id="{E92DC0E3-7BAC-4B43-8BF5-19E4FADC526B}"/>
              </a:ext>
            </a:extLst>
          </p:cNvPr>
          <p:cNvSpPr txBox="1"/>
          <p:nvPr/>
        </p:nvSpPr>
        <p:spPr>
          <a:xfrm>
            <a:off x="7825737" y="3726793"/>
            <a:ext cx="1178169" cy="261610"/>
          </a:xfrm>
          <a:prstGeom prst="rect">
            <a:avLst/>
          </a:prstGeom>
          <a:noFill/>
          <a:ln>
            <a:noFill/>
          </a:ln>
        </p:spPr>
        <p:txBody>
          <a:bodyPr wrap="square" rtlCol="0">
            <a:spAutoFit/>
          </a:bodyPr>
          <a:lstStyle/>
          <a:p>
            <a:r>
              <a:rPr kumimoji="1" lang="ja-JP" altLang="en-US" sz="1100" dirty="0"/>
              <a:t>自由意見</a:t>
            </a:r>
          </a:p>
        </p:txBody>
      </p:sp>
      <p:pic>
        <p:nvPicPr>
          <p:cNvPr id="9" name="図 8">
            <a:extLst>
              <a:ext uri="{FF2B5EF4-FFF2-40B4-BE49-F238E27FC236}">
                <a16:creationId xmlns:a16="http://schemas.microsoft.com/office/drawing/2014/main" id="{75E59113-86A2-45DD-8F34-5FA01434531A}"/>
              </a:ext>
            </a:extLst>
          </p:cNvPr>
          <p:cNvPicPr>
            <a:picLocks noChangeAspect="1"/>
          </p:cNvPicPr>
          <p:nvPr/>
        </p:nvPicPr>
        <p:blipFill>
          <a:blip r:embed="rId3"/>
          <a:stretch>
            <a:fillRect/>
          </a:stretch>
        </p:blipFill>
        <p:spPr>
          <a:xfrm>
            <a:off x="7903298" y="3988403"/>
            <a:ext cx="4174906" cy="2367947"/>
          </a:xfrm>
          <a:prstGeom prst="rect">
            <a:avLst/>
          </a:prstGeom>
        </p:spPr>
      </p:pic>
    </p:spTree>
    <p:extLst>
      <p:ext uri="{BB962C8B-B14F-4D97-AF65-F5344CB8AC3E}">
        <p14:creationId xmlns:p14="http://schemas.microsoft.com/office/powerpoint/2010/main" val="3829221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1ECD158-90B3-4170-90AF-DD859E6DFB09}"/>
              </a:ext>
            </a:extLst>
          </p:cNvPr>
          <p:cNvSpPr/>
          <p:nvPr/>
        </p:nvSpPr>
        <p:spPr>
          <a:xfrm>
            <a:off x="158262" y="96715"/>
            <a:ext cx="11904785" cy="36927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ja-JP" altLang="en-US" dirty="0">
                <a:latin typeface="ＭＳ Ｐゴシック" panose="020B0600070205080204" pitchFamily="50" charset="-128"/>
                <a:ea typeface="ＭＳ Ｐゴシック" panose="020B0600070205080204" pitchFamily="50" charset="-128"/>
              </a:rPr>
              <a:t>調査結果を踏まえた提言</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945EA690-07BE-4974-A48E-47455E700E4D}"/>
              </a:ext>
            </a:extLst>
          </p:cNvPr>
          <p:cNvSpPr>
            <a:spLocks noGrp="1"/>
          </p:cNvSpPr>
          <p:nvPr>
            <p:ph type="sldNum" sz="quarter" idx="12"/>
          </p:nvPr>
        </p:nvSpPr>
        <p:spPr/>
        <p:txBody>
          <a:bodyPr/>
          <a:lstStyle/>
          <a:p>
            <a:fld id="{87FC8D82-8234-4172-B25F-120A310F6D37}" type="slidenum">
              <a:rPr kumimoji="1" lang="ja-JP" altLang="en-US" smtClean="0"/>
              <a:t>13</a:t>
            </a:fld>
            <a:endParaRPr kumimoji="1" lang="ja-JP" altLang="en-US"/>
          </a:p>
        </p:txBody>
      </p:sp>
      <p:sp>
        <p:nvSpPr>
          <p:cNvPr id="5" name="テキスト ボックス 4">
            <a:extLst>
              <a:ext uri="{FF2B5EF4-FFF2-40B4-BE49-F238E27FC236}">
                <a16:creationId xmlns:a16="http://schemas.microsoft.com/office/drawing/2014/main" id="{461537EB-BDF1-423F-BCD1-9F6629C781EF}"/>
              </a:ext>
            </a:extLst>
          </p:cNvPr>
          <p:cNvSpPr txBox="1"/>
          <p:nvPr/>
        </p:nvSpPr>
        <p:spPr>
          <a:xfrm>
            <a:off x="328246" y="610404"/>
            <a:ext cx="11268808" cy="5755422"/>
          </a:xfrm>
          <a:prstGeom prst="rect">
            <a:avLst/>
          </a:prstGeom>
          <a:noFill/>
        </p:spPr>
        <p:txBody>
          <a:bodyPr wrap="square" rtlCol="0">
            <a:spAutoFit/>
          </a:bodyPr>
          <a:lstStyle/>
          <a:p>
            <a:r>
              <a:rPr kumimoji="1" lang="en-US" altLang="ja-JP" sz="1600" b="1" u="sng" dirty="0">
                <a:latin typeface="ＭＳ Ｐゴシック" panose="020B0600070205080204" pitchFamily="50" charset="-128"/>
                <a:ea typeface="ＭＳ Ｐゴシック" panose="020B0600070205080204" pitchFamily="50" charset="-128"/>
              </a:rPr>
              <a:t>1</a:t>
            </a:r>
            <a:r>
              <a:rPr kumimoji="1" lang="ja-JP" altLang="en-US" sz="1600" b="1" u="sng" dirty="0" err="1">
                <a:latin typeface="ＭＳ Ｐゴシック" panose="020B0600070205080204" pitchFamily="50" charset="-128"/>
                <a:ea typeface="ＭＳ Ｐゴシック" panose="020B0600070205080204" pitchFamily="50" charset="-128"/>
              </a:rPr>
              <a:t>．</a:t>
            </a:r>
            <a:r>
              <a:rPr kumimoji="1" lang="ja-JP" altLang="en-US" sz="1600" b="1" u="sng" dirty="0">
                <a:latin typeface="ＭＳ Ｐゴシック" panose="020B0600070205080204" pitchFamily="50" charset="-128"/>
                <a:ea typeface="ＭＳ Ｐゴシック" panose="020B0600070205080204" pitchFamily="50" charset="-128"/>
              </a:rPr>
              <a:t>域外の需要の取り込み</a:t>
            </a:r>
            <a:endParaRPr lang="en-US" altLang="ja-JP" sz="1600" b="1" u="sng" dirty="0">
              <a:latin typeface="ＭＳ Ｐゴシック" panose="020B0600070205080204" pitchFamily="50" charset="-128"/>
              <a:ea typeface="ＭＳ Ｐゴシック" panose="020B0600070205080204" pitchFamily="50" charset="-128"/>
            </a:endParaRPr>
          </a:p>
          <a:p>
            <a:pPr lvl="1"/>
            <a:r>
              <a:rPr kumimoji="1" lang="ja-JP" altLang="en-US" sz="1600" dirty="0">
                <a:latin typeface="ＭＳ Ｐゴシック" panose="020B0600070205080204" pitchFamily="50" charset="-128"/>
                <a:ea typeface="ＭＳ Ｐゴシック" panose="020B0600070205080204" pitchFamily="50" charset="-128"/>
              </a:rPr>
              <a:t>　地元住民の消費が大部分を占める小規模事業者にとって、人口減少による市場の縮小は、現在多くの事業者が問題として捉えている「客数の減少」に直結する。これを最小限にとどめるために、域外の需要の取り込みが必要不可欠である。</a:t>
            </a:r>
            <a:endParaRPr kumimoji="1" lang="en-US" altLang="ja-JP" sz="1600" dirty="0">
              <a:latin typeface="ＭＳ Ｐゴシック" panose="020B0600070205080204" pitchFamily="50" charset="-128"/>
              <a:ea typeface="ＭＳ Ｐゴシック" panose="020B0600070205080204" pitchFamily="50" charset="-128"/>
            </a:endParaRPr>
          </a:p>
          <a:p>
            <a:pPr marL="1200150" lvl="2" indent="-285750">
              <a:buFont typeface="Wingdings" panose="05000000000000000000" pitchFamily="2" charset="2"/>
              <a:buChar char="l"/>
            </a:pPr>
            <a:r>
              <a:rPr kumimoji="1" lang="ja-JP" altLang="en-US" sz="1600" dirty="0">
                <a:latin typeface="ＭＳ Ｐゴシック" panose="020B0600070205080204" pitchFamily="50" charset="-128"/>
                <a:ea typeface="ＭＳ Ｐゴシック" panose="020B0600070205080204" pitchFamily="50" charset="-128"/>
              </a:rPr>
              <a:t>既存商品・サービスの見直し</a:t>
            </a:r>
            <a:endParaRPr kumimoji="1" lang="en-US" altLang="ja-JP" sz="1600" dirty="0">
              <a:latin typeface="ＭＳ Ｐゴシック" panose="020B0600070205080204" pitchFamily="50" charset="-128"/>
              <a:ea typeface="ＭＳ Ｐゴシック" panose="020B0600070205080204" pitchFamily="50" charset="-128"/>
            </a:endParaRPr>
          </a:p>
          <a:p>
            <a:pPr lvl="3"/>
            <a:r>
              <a:rPr kumimoji="1" lang="ja-JP" altLang="en-US" sz="1600" dirty="0">
                <a:latin typeface="ＭＳ Ｐゴシック" panose="020B0600070205080204" pitchFamily="50" charset="-128"/>
                <a:ea typeface="ＭＳ Ｐゴシック" panose="020B0600070205080204" pitchFamily="50" charset="-128"/>
              </a:rPr>
              <a:t>　多くの事業者が販路開拓のために既存商品・サービスの見直しに取り組んでいると回答しているが、その方向性について、</a:t>
            </a:r>
            <a:r>
              <a:rPr kumimoji="1" lang="ja-JP" altLang="en-US" sz="1600" dirty="0">
                <a:solidFill>
                  <a:srgbClr val="FF0000"/>
                </a:solidFill>
                <a:latin typeface="ＭＳ Ｐゴシック" panose="020B0600070205080204" pitchFamily="50" charset="-128"/>
                <a:ea typeface="ＭＳ Ｐゴシック" panose="020B0600070205080204" pitchFamily="50" charset="-128"/>
              </a:rPr>
              <a:t>市場ニーズに基づいているか、自社の強みを発揮できるものであるか、さらにそれらを組み合わせて競合他社と差別化できるものであるか</a:t>
            </a:r>
            <a:r>
              <a:rPr kumimoji="1" lang="ja-JP" altLang="en-US" sz="1600" dirty="0">
                <a:latin typeface="ＭＳ Ｐゴシック" panose="020B0600070205080204" pitchFamily="50" charset="-128"/>
                <a:ea typeface="ＭＳ Ｐゴシック" panose="020B0600070205080204" pitchFamily="50" charset="-128"/>
              </a:rPr>
              <a:t>を明確にすべく、環境分析を徹底する必要がある。</a:t>
            </a:r>
            <a:endParaRPr kumimoji="1" lang="en-US" altLang="ja-JP" sz="1600" dirty="0">
              <a:latin typeface="ＭＳ Ｐゴシック" panose="020B0600070205080204" pitchFamily="50" charset="-128"/>
              <a:ea typeface="ＭＳ Ｐゴシック" panose="020B0600070205080204" pitchFamily="50" charset="-128"/>
            </a:endParaRPr>
          </a:p>
          <a:p>
            <a:pPr marL="1200150" lvl="2" indent="-285750">
              <a:buFont typeface="Wingdings" panose="05000000000000000000" pitchFamily="2" charset="2"/>
              <a:buChar char="l"/>
            </a:pPr>
            <a:r>
              <a:rPr kumimoji="1" lang="ja-JP" altLang="en-US" sz="1600" dirty="0">
                <a:latin typeface="ＭＳ Ｐゴシック" panose="020B0600070205080204" pitchFamily="50" charset="-128"/>
                <a:ea typeface="ＭＳ Ｐゴシック" panose="020B0600070205080204" pitchFamily="50" charset="-128"/>
              </a:rPr>
              <a:t>積極的な販路開拓</a:t>
            </a:r>
            <a:endParaRPr kumimoji="1" lang="en-US" altLang="ja-JP" sz="1600" dirty="0">
              <a:latin typeface="ＭＳ Ｐゴシック" panose="020B0600070205080204" pitchFamily="50" charset="-128"/>
              <a:ea typeface="ＭＳ Ｐゴシック" panose="020B0600070205080204" pitchFamily="50" charset="-128"/>
            </a:endParaRPr>
          </a:p>
          <a:p>
            <a:pPr lvl="3"/>
            <a:r>
              <a:rPr kumimoji="1" lang="ja-JP" altLang="en-US" sz="1600" dirty="0">
                <a:latin typeface="ＭＳ Ｐゴシック" panose="020B0600070205080204" pitchFamily="50" charset="-128"/>
                <a:ea typeface="ＭＳ Ｐゴシック" panose="020B0600070205080204" pitchFamily="50" charset="-128"/>
              </a:rPr>
              <a:t>　特にインターネットを活用した販路開拓は経営資源が限られている小規模事業者にとっては必須といっても過言ではない。</a:t>
            </a:r>
            <a:r>
              <a:rPr kumimoji="1" lang="en-US" altLang="ja-JP" sz="1600" dirty="0">
                <a:latin typeface="ＭＳ Ｐゴシック" panose="020B0600070205080204" pitchFamily="50" charset="-128"/>
                <a:ea typeface="ＭＳ Ｐゴシック" panose="020B0600070205080204" pitchFamily="50" charset="-128"/>
              </a:rPr>
              <a:t>IT</a:t>
            </a:r>
            <a:r>
              <a:rPr kumimoji="1" lang="ja-JP" altLang="en-US" sz="1600" dirty="0">
                <a:latin typeface="ＭＳ Ｐゴシック" panose="020B0600070205080204" pitchFamily="50" charset="-128"/>
                <a:ea typeface="ＭＳ Ｐゴシック" panose="020B0600070205080204" pitchFamily="50" charset="-128"/>
              </a:rPr>
              <a:t>の専門家の助言を受けるなど、</a:t>
            </a:r>
            <a:r>
              <a:rPr kumimoji="1" lang="ja-JP" altLang="en-US" sz="1600" dirty="0">
                <a:solidFill>
                  <a:srgbClr val="FF0000"/>
                </a:solidFill>
                <a:latin typeface="ＭＳ Ｐゴシック" panose="020B0600070205080204" pitchFamily="50" charset="-128"/>
                <a:ea typeface="ＭＳ Ｐゴシック" panose="020B0600070205080204" pitchFamily="50" charset="-128"/>
              </a:rPr>
              <a:t>低コストで多くのターゲットに到達するような情報発信や、</a:t>
            </a:r>
            <a:r>
              <a:rPr kumimoji="1" lang="en-US" altLang="ja-JP" sz="1600" dirty="0">
                <a:solidFill>
                  <a:srgbClr val="FF0000"/>
                </a:solidFill>
                <a:latin typeface="ＭＳ Ｐゴシック" panose="020B0600070205080204" pitchFamily="50" charset="-128"/>
                <a:ea typeface="ＭＳ Ｐゴシック" panose="020B0600070205080204" pitchFamily="50" charset="-128"/>
              </a:rPr>
              <a:t>Facebook</a:t>
            </a:r>
            <a:r>
              <a:rPr kumimoji="1" lang="ja-JP" altLang="en-US" sz="1600" dirty="0">
                <a:solidFill>
                  <a:srgbClr val="FF0000"/>
                </a:solidFill>
                <a:latin typeface="ＭＳ Ｐゴシック" panose="020B0600070205080204" pitchFamily="50" charset="-128"/>
                <a:ea typeface="ＭＳ Ｐゴシック" panose="020B0600070205080204" pitchFamily="50" charset="-128"/>
              </a:rPr>
              <a:t>や</a:t>
            </a:r>
            <a:r>
              <a:rPr kumimoji="1" lang="en-US" altLang="ja-JP" sz="1600" dirty="0">
                <a:solidFill>
                  <a:srgbClr val="FF0000"/>
                </a:solidFill>
                <a:latin typeface="ＭＳ Ｐゴシック" panose="020B0600070205080204" pitchFamily="50" charset="-128"/>
                <a:ea typeface="ＭＳ Ｐゴシック" panose="020B0600070205080204" pitchFamily="50" charset="-128"/>
              </a:rPr>
              <a:t>Instagram</a:t>
            </a:r>
            <a:r>
              <a:rPr kumimoji="1" lang="ja-JP" altLang="en-US" sz="1600" dirty="0">
                <a:solidFill>
                  <a:srgbClr val="FF0000"/>
                </a:solidFill>
                <a:latin typeface="ＭＳ Ｐゴシック" panose="020B0600070205080204" pitchFamily="50" charset="-128"/>
                <a:ea typeface="ＭＳ Ｐゴシック" panose="020B0600070205080204" pitchFamily="50" charset="-128"/>
              </a:rPr>
              <a:t>など顧客が自ら情報発信するような仕掛けを考えるべき</a:t>
            </a:r>
            <a:r>
              <a:rPr kumimoji="1" lang="ja-JP" altLang="en-US" sz="1600" dirty="0">
                <a:latin typeface="ＭＳ Ｐゴシック" panose="020B0600070205080204" pitchFamily="50" charset="-128"/>
                <a:ea typeface="ＭＳ Ｐゴシック" panose="020B0600070205080204" pitchFamily="50" charset="-128"/>
              </a:rPr>
              <a:t>であり、そのことが域外の需要を取り込むことにつながる。</a:t>
            </a:r>
            <a:endParaRPr kumimoji="1" lang="en-US" altLang="ja-JP" sz="1600" dirty="0">
              <a:latin typeface="ＭＳ Ｐゴシック" panose="020B0600070205080204" pitchFamily="50" charset="-128"/>
              <a:ea typeface="ＭＳ Ｐゴシック" panose="020B0600070205080204" pitchFamily="50" charset="-128"/>
            </a:endParaRPr>
          </a:p>
          <a:p>
            <a:r>
              <a:rPr kumimoji="1" lang="ja-JP" altLang="en-US" sz="1600" dirty="0">
                <a:latin typeface="ＭＳ Ｐゴシック" panose="020B0600070205080204" pitchFamily="50" charset="-128"/>
                <a:ea typeface="ＭＳ Ｐゴシック" panose="020B0600070205080204" pitchFamily="50" charset="-128"/>
              </a:rPr>
              <a:t>　</a:t>
            </a:r>
            <a:endParaRPr kumimoji="1" lang="en-US" altLang="ja-JP" sz="1600" dirty="0">
              <a:latin typeface="ＭＳ Ｐゴシック" panose="020B0600070205080204" pitchFamily="50" charset="-128"/>
              <a:ea typeface="ＭＳ Ｐゴシック" panose="020B0600070205080204" pitchFamily="50" charset="-128"/>
            </a:endParaRPr>
          </a:p>
          <a:p>
            <a:r>
              <a:rPr kumimoji="1" lang="en-US" altLang="ja-JP" sz="1600" b="1" u="sng" dirty="0">
                <a:latin typeface="ＭＳ Ｐゴシック" panose="020B0600070205080204" pitchFamily="50" charset="-128"/>
                <a:ea typeface="ＭＳ Ｐゴシック" panose="020B0600070205080204" pitchFamily="50" charset="-128"/>
              </a:rPr>
              <a:t>2</a:t>
            </a:r>
            <a:r>
              <a:rPr kumimoji="1" lang="ja-JP" altLang="en-US" sz="1600" b="1" u="sng" dirty="0" err="1">
                <a:latin typeface="ＭＳ Ｐゴシック" panose="020B0600070205080204" pitchFamily="50" charset="-128"/>
                <a:ea typeface="ＭＳ Ｐゴシック" panose="020B0600070205080204" pitchFamily="50" charset="-128"/>
              </a:rPr>
              <a:t>．</a:t>
            </a:r>
            <a:r>
              <a:rPr kumimoji="1" lang="ja-JP" altLang="en-US" sz="1600" b="1" u="sng" dirty="0">
                <a:latin typeface="ＭＳ Ｐゴシック" panose="020B0600070205080204" pitchFamily="50" charset="-128"/>
                <a:ea typeface="ＭＳ Ｐゴシック" panose="020B0600070205080204" pitchFamily="50" charset="-128"/>
              </a:rPr>
              <a:t>中長期的な視点での経営目標</a:t>
            </a:r>
            <a:endParaRPr kumimoji="1" lang="en-US" altLang="ja-JP" sz="1600" b="1" u="sng" dirty="0">
              <a:latin typeface="ＭＳ Ｐゴシック" panose="020B0600070205080204" pitchFamily="50" charset="-128"/>
              <a:ea typeface="ＭＳ Ｐゴシック" panose="020B0600070205080204" pitchFamily="50" charset="-128"/>
            </a:endParaRPr>
          </a:p>
          <a:p>
            <a:pPr lvl="1"/>
            <a:r>
              <a:rPr kumimoji="1" lang="ja-JP" altLang="en-US" sz="1600" dirty="0">
                <a:latin typeface="ＭＳ Ｐゴシック" panose="020B0600070205080204" pitchFamily="50" charset="-128"/>
                <a:ea typeface="ＭＳ Ｐゴシック" panose="020B0600070205080204" pitchFamily="50" charset="-128"/>
              </a:rPr>
              <a:t>　客数の減少を食い止め、どの程度まで売り上げを維持するのかといった、定量的な目標も定めるべきであり、目標策定後は、実績との差を毎月分析して、早期に対策を打てるような体制を確立すべきである。数字が苦手、</a:t>
            </a:r>
            <a:r>
              <a:rPr kumimoji="1" lang="en-US" altLang="ja-JP" sz="1600" dirty="0">
                <a:latin typeface="ＭＳ Ｐゴシック" panose="020B0600070205080204" pitchFamily="50" charset="-128"/>
                <a:ea typeface="ＭＳ Ｐゴシック" panose="020B0600070205080204" pitchFamily="50" charset="-128"/>
              </a:rPr>
              <a:t>PC</a:t>
            </a:r>
            <a:r>
              <a:rPr kumimoji="1" lang="ja-JP" altLang="en-US" sz="1600" dirty="0">
                <a:latin typeface="ＭＳ Ｐゴシック" panose="020B0600070205080204" pitchFamily="50" charset="-128"/>
                <a:ea typeface="ＭＳ Ｐゴシック" panose="020B0600070205080204" pitchFamily="50" charset="-128"/>
              </a:rPr>
              <a:t>が苦手という経営者も少なくないが、新商品開発や販路開拓の取り組みよりもはるかに簡単なものである。</a:t>
            </a:r>
            <a:endParaRPr lang="en-US" altLang="ja-JP" sz="1600" dirty="0">
              <a:latin typeface="ＭＳ Ｐゴシック" panose="020B0600070205080204" pitchFamily="50" charset="-128"/>
              <a:ea typeface="ＭＳ Ｐゴシック" panose="020B0600070205080204" pitchFamily="50" charset="-128"/>
            </a:endParaRPr>
          </a:p>
          <a:p>
            <a:endParaRPr lang="en-US" altLang="ja-JP" sz="1600" dirty="0">
              <a:latin typeface="ＭＳ Ｐゴシック" panose="020B0600070205080204" pitchFamily="50" charset="-128"/>
              <a:ea typeface="ＭＳ Ｐゴシック" panose="020B0600070205080204" pitchFamily="50" charset="-128"/>
            </a:endParaRPr>
          </a:p>
          <a:p>
            <a:r>
              <a:rPr lang="en-US" altLang="ja-JP" sz="1600" b="1" u="sng" dirty="0">
                <a:latin typeface="ＭＳ Ｐゴシック" panose="020B0600070205080204" pitchFamily="50" charset="-128"/>
                <a:ea typeface="ＭＳ Ｐゴシック" panose="020B0600070205080204" pitchFamily="50" charset="-128"/>
              </a:rPr>
              <a:t>3</a:t>
            </a:r>
            <a:r>
              <a:rPr lang="ja-JP" altLang="en-US" sz="1600" b="1" u="sng" dirty="0" err="1">
                <a:latin typeface="ＭＳ Ｐゴシック" panose="020B0600070205080204" pitchFamily="50" charset="-128"/>
                <a:ea typeface="ＭＳ Ｐゴシック" panose="020B0600070205080204" pitchFamily="50" charset="-128"/>
              </a:rPr>
              <a:t>．</a:t>
            </a:r>
            <a:r>
              <a:rPr lang="ja-JP" altLang="en-US" sz="1600" b="1" u="sng" dirty="0">
                <a:latin typeface="ＭＳ Ｐゴシック" panose="020B0600070205080204" pitchFamily="50" charset="-128"/>
                <a:ea typeface="ＭＳ Ｐゴシック" panose="020B0600070205080204" pitchFamily="50" charset="-128"/>
              </a:rPr>
              <a:t>地域一丸となった取り組み</a:t>
            </a:r>
            <a:endParaRPr lang="en-US" altLang="ja-JP" sz="1600" b="1" u="sng" dirty="0">
              <a:latin typeface="ＭＳ Ｐゴシック" panose="020B0600070205080204" pitchFamily="50" charset="-128"/>
              <a:ea typeface="ＭＳ Ｐゴシック" panose="020B0600070205080204" pitchFamily="50" charset="-128"/>
            </a:endParaRPr>
          </a:p>
          <a:p>
            <a:pPr lvl="1"/>
            <a:r>
              <a:rPr lang="ja-JP" altLang="en-US" sz="1600" dirty="0">
                <a:latin typeface="ＭＳ Ｐゴシック" panose="020B0600070205080204" pitchFamily="50" charset="-128"/>
                <a:ea typeface="ＭＳ Ｐゴシック" panose="020B0600070205080204" pitchFamily="50" charset="-128"/>
              </a:rPr>
              <a:t>　自由意見の中には、現状に対する不満やあきらめといった意見も散見された。合併後の市役所における意思決定が単純ではない事情も理解できるが、各事業者の後継者は将来を語ることができる人材であり、そのような人材が集まって、市役所や観光協会等を巻き込んで、一つの目標に向かって進むことは、</a:t>
            </a:r>
            <a:r>
              <a:rPr lang="en-US" altLang="ja-JP" sz="1600" dirty="0">
                <a:latin typeface="ＭＳ Ｐゴシック" panose="020B0600070205080204" pitchFamily="50" charset="-128"/>
                <a:ea typeface="ＭＳ Ｐゴシック" panose="020B0600070205080204" pitchFamily="50" charset="-128"/>
              </a:rPr>
              <a:t>10</a:t>
            </a:r>
            <a:r>
              <a:rPr lang="ja-JP" altLang="en-US" sz="1600" dirty="0">
                <a:latin typeface="ＭＳ Ｐゴシック" panose="020B0600070205080204" pitchFamily="50" charset="-128"/>
                <a:ea typeface="ＭＳ Ｐゴシック" panose="020B0600070205080204" pitchFamily="50" charset="-128"/>
              </a:rPr>
              <a:t>～</a:t>
            </a:r>
            <a:r>
              <a:rPr lang="en-US" altLang="ja-JP" sz="1600" dirty="0">
                <a:latin typeface="ＭＳ Ｐゴシック" panose="020B0600070205080204" pitchFamily="50" charset="-128"/>
                <a:ea typeface="ＭＳ Ｐゴシック" panose="020B0600070205080204" pitchFamily="50" charset="-128"/>
              </a:rPr>
              <a:t>20</a:t>
            </a:r>
            <a:r>
              <a:rPr lang="ja-JP" altLang="en-US" sz="1600" dirty="0">
                <a:latin typeface="ＭＳ Ｐゴシック" panose="020B0600070205080204" pitchFamily="50" charset="-128"/>
                <a:ea typeface="ＭＳ Ｐゴシック" panose="020B0600070205080204" pitchFamily="50" charset="-128"/>
              </a:rPr>
              <a:t>年といった長期的スパンにおいては非常に有益なものである。例えば、そのような取り組みを商工会や農協、漁協などの青年部などで組織横断的に実施できないか。</a:t>
            </a:r>
            <a:endParaRPr lang="en-US" altLang="ja-JP" sz="16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942544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1ECD158-90B3-4170-90AF-DD859E6DFB09}"/>
              </a:ext>
            </a:extLst>
          </p:cNvPr>
          <p:cNvSpPr/>
          <p:nvPr/>
        </p:nvSpPr>
        <p:spPr>
          <a:xfrm>
            <a:off x="149469" y="149469"/>
            <a:ext cx="11904785" cy="36927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dirty="0">
                <a:latin typeface="ＭＳ Ｐゴシック" panose="020B0600070205080204" pitchFamily="50" charset="-128"/>
                <a:ea typeface="ＭＳ Ｐゴシック" panose="020B0600070205080204" pitchFamily="50" charset="-128"/>
              </a:rPr>
              <a:t>回答者属性</a:t>
            </a:r>
          </a:p>
        </p:txBody>
      </p:sp>
      <p:sp>
        <p:nvSpPr>
          <p:cNvPr id="9" name="スライド番号プレースホルダー 8">
            <a:extLst>
              <a:ext uri="{FF2B5EF4-FFF2-40B4-BE49-F238E27FC236}">
                <a16:creationId xmlns:a16="http://schemas.microsoft.com/office/drawing/2014/main" id="{4220D70F-BA1E-408A-9312-E6CFF7FEE97C}"/>
              </a:ext>
            </a:extLst>
          </p:cNvPr>
          <p:cNvSpPr>
            <a:spLocks noGrp="1"/>
          </p:cNvSpPr>
          <p:nvPr>
            <p:ph type="sldNum" sz="quarter" idx="12"/>
          </p:nvPr>
        </p:nvSpPr>
        <p:spPr/>
        <p:txBody>
          <a:bodyPr/>
          <a:lstStyle/>
          <a:p>
            <a:fld id="{87FC8D82-8234-4172-B25F-120A310F6D37}" type="slidenum">
              <a:rPr kumimoji="1" lang="ja-JP" altLang="en-US" smtClean="0"/>
              <a:t>2</a:t>
            </a:fld>
            <a:endParaRPr kumimoji="1" lang="ja-JP" altLang="en-US"/>
          </a:p>
        </p:txBody>
      </p:sp>
      <p:graphicFrame>
        <p:nvGraphicFramePr>
          <p:cNvPr id="10" name="表 9">
            <a:extLst>
              <a:ext uri="{FF2B5EF4-FFF2-40B4-BE49-F238E27FC236}">
                <a16:creationId xmlns:a16="http://schemas.microsoft.com/office/drawing/2014/main" id="{B0C86163-426C-4D98-8731-BFDB77D95108}"/>
              </a:ext>
            </a:extLst>
          </p:cNvPr>
          <p:cNvGraphicFramePr>
            <a:graphicFrameLocks noGrp="1"/>
          </p:cNvGraphicFramePr>
          <p:nvPr>
            <p:extLst>
              <p:ext uri="{D42A27DB-BD31-4B8C-83A1-F6EECF244321}">
                <p14:modId xmlns:p14="http://schemas.microsoft.com/office/powerpoint/2010/main" val="81805890"/>
              </p:ext>
            </p:extLst>
          </p:nvPr>
        </p:nvGraphicFramePr>
        <p:xfrm>
          <a:off x="211015" y="1250705"/>
          <a:ext cx="6066694" cy="4861560"/>
        </p:xfrm>
        <a:graphic>
          <a:graphicData uri="http://schemas.openxmlformats.org/drawingml/2006/table">
            <a:tbl>
              <a:tblPr firstRow="1" bandRow="1">
                <a:tableStyleId>{5940675A-B579-460E-94D1-54222C63F5DA}</a:tableStyleId>
              </a:tblPr>
              <a:tblGrid>
                <a:gridCol w="1438409">
                  <a:extLst>
                    <a:ext uri="{9D8B030D-6E8A-4147-A177-3AD203B41FA5}">
                      <a16:colId xmlns:a16="http://schemas.microsoft.com/office/drawing/2014/main" val="4293402251"/>
                    </a:ext>
                  </a:extLst>
                </a:gridCol>
                <a:gridCol w="4628285">
                  <a:extLst>
                    <a:ext uri="{9D8B030D-6E8A-4147-A177-3AD203B41FA5}">
                      <a16:colId xmlns:a16="http://schemas.microsoft.com/office/drawing/2014/main" val="1560291680"/>
                    </a:ext>
                  </a:extLst>
                </a:gridCol>
              </a:tblGrid>
              <a:tr h="483838">
                <a:tc>
                  <a:txBody>
                    <a:bodyPr/>
                    <a:lstStyle/>
                    <a:p>
                      <a:r>
                        <a:rPr kumimoji="1" lang="ja-JP" altLang="en-US" baseline="0" dirty="0">
                          <a:latin typeface="ＭＳ Ｐゴシック" panose="020B0600070205080204" pitchFamily="50" charset="-128"/>
                          <a:ea typeface="ＭＳ Ｐゴシック" panose="020B0600070205080204" pitchFamily="50" charset="-128"/>
                        </a:rPr>
                        <a:t>調査目的</a:t>
                      </a:r>
                    </a:p>
                  </a:txBody>
                  <a:tcPr/>
                </a:tc>
                <a:tc>
                  <a:txBody>
                    <a:bodyPr/>
                    <a:lstStyle/>
                    <a:p>
                      <a:r>
                        <a:rPr kumimoji="1" lang="ja-JP" altLang="en-US" dirty="0">
                          <a:latin typeface="ＭＳ Ｐゴシック" panose="020B0600070205080204" pitchFamily="50" charset="-128"/>
                          <a:ea typeface="ＭＳ Ｐゴシック" panose="020B0600070205080204" pitchFamily="50" charset="-128"/>
                        </a:rPr>
                        <a:t>規模事業者が今後の経営に係る企画立案に当調査報告書を活かすことでより現実的、具体的な事業計画を作ることを目的とする。</a:t>
                      </a:r>
                    </a:p>
                  </a:txBody>
                  <a:tcPr/>
                </a:tc>
                <a:extLst>
                  <a:ext uri="{0D108BD9-81ED-4DB2-BD59-A6C34878D82A}">
                    <a16:rowId xmlns:a16="http://schemas.microsoft.com/office/drawing/2014/main" val="3973740886"/>
                  </a:ext>
                </a:extLst>
              </a:tr>
              <a:tr h="370840">
                <a:tc>
                  <a:txBody>
                    <a:bodyPr/>
                    <a:lstStyle/>
                    <a:p>
                      <a:r>
                        <a:rPr kumimoji="1" lang="ja-JP" altLang="en-US" baseline="0" dirty="0">
                          <a:latin typeface="ＭＳ Ｐゴシック" panose="020B0600070205080204" pitchFamily="50" charset="-128"/>
                          <a:ea typeface="ＭＳ Ｐゴシック" panose="020B0600070205080204" pitchFamily="50" charset="-128"/>
                        </a:rPr>
                        <a:t>調査期間</a:t>
                      </a:r>
                    </a:p>
                  </a:txBody>
                  <a:tcPr/>
                </a:tc>
                <a:tc>
                  <a:txBody>
                    <a:bodyPr/>
                    <a:lstStyle/>
                    <a:p>
                      <a:r>
                        <a:rPr kumimoji="1" lang="ja-JP" altLang="en-US" dirty="0">
                          <a:latin typeface="ＭＳ Ｐゴシック" panose="020B0600070205080204" pitchFamily="50" charset="-128"/>
                          <a:ea typeface="ＭＳ Ｐゴシック" panose="020B0600070205080204" pitchFamily="50" charset="-128"/>
                        </a:rPr>
                        <a:t>平成</a:t>
                      </a:r>
                      <a:r>
                        <a:rPr kumimoji="1" lang="en-US" altLang="ja-JP" dirty="0">
                          <a:latin typeface="ＭＳ Ｐゴシック" panose="020B0600070205080204" pitchFamily="50" charset="-128"/>
                          <a:ea typeface="ＭＳ Ｐゴシック" panose="020B0600070205080204" pitchFamily="50" charset="-128"/>
                        </a:rPr>
                        <a:t>29</a:t>
                      </a:r>
                      <a:r>
                        <a:rPr kumimoji="1" lang="ja-JP" altLang="en-US" dirty="0">
                          <a:latin typeface="ＭＳ Ｐゴシック" panose="020B0600070205080204" pitchFamily="50" charset="-128"/>
                          <a:ea typeface="ＭＳ Ｐゴシック" panose="020B0600070205080204" pitchFamily="50" charset="-128"/>
                        </a:rPr>
                        <a:t>年</a:t>
                      </a:r>
                      <a:r>
                        <a:rPr kumimoji="1" lang="en-US" altLang="ja-JP" dirty="0">
                          <a:latin typeface="ＭＳ Ｐゴシック" panose="020B0600070205080204" pitchFamily="50" charset="-128"/>
                          <a:ea typeface="ＭＳ Ｐゴシック" panose="020B0600070205080204" pitchFamily="50" charset="-128"/>
                        </a:rPr>
                        <a:t>8</a:t>
                      </a:r>
                      <a:r>
                        <a:rPr kumimoji="1" lang="ja-JP" altLang="en-US" dirty="0">
                          <a:latin typeface="ＭＳ Ｐゴシック" panose="020B0600070205080204" pitchFamily="50" charset="-128"/>
                          <a:ea typeface="ＭＳ Ｐゴシック" panose="020B0600070205080204" pitchFamily="50" charset="-128"/>
                        </a:rPr>
                        <a:t>月</a:t>
                      </a:r>
                      <a:r>
                        <a:rPr kumimoji="1" lang="en-US" altLang="ja-JP" dirty="0">
                          <a:latin typeface="ＭＳ Ｐゴシック" panose="020B0600070205080204" pitchFamily="50" charset="-128"/>
                          <a:ea typeface="ＭＳ Ｐゴシック" panose="020B0600070205080204" pitchFamily="50" charset="-128"/>
                        </a:rPr>
                        <a:t>7</a:t>
                      </a:r>
                      <a:r>
                        <a:rPr kumimoji="1" lang="ja-JP" altLang="en-US" dirty="0">
                          <a:latin typeface="ＭＳ Ｐゴシック" panose="020B0600070205080204" pitchFamily="50" charset="-128"/>
                          <a:ea typeface="ＭＳ Ｐゴシック" panose="020B0600070205080204" pitchFamily="50" charset="-128"/>
                        </a:rPr>
                        <a:t>日～</a:t>
                      </a:r>
                      <a:r>
                        <a:rPr kumimoji="1" lang="en-US" altLang="ja-JP" dirty="0">
                          <a:latin typeface="ＭＳ Ｐゴシック" panose="020B0600070205080204" pitchFamily="50" charset="-128"/>
                          <a:ea typeface="ＭＳ Ｐゴシック" panose="020B0600070205080204" pitchFamily="50" charset="-128"/>
                        </a:rPr>
                        <a:t>8</a:t>
                      </a:r>
                      <a:r>
                        <a:rPr kumimoji="1" lang="ja-JP" altLang="en-US" dirty="0">
                          <a:latin typeface="ＭＳ Ｐゴシック" panose="020B0600070205080204" pitchFamily="50" charset="-128"/>
                          <a:ea typeface="ＭＳ Ｐゴシック" panose="020B0600070205080204" pitchFamily="50" charset="-128"/>
                        </a:rPr>
                        <a:t>月</a:t>
                      </a:r>
                      <a:r>
                        <a:rPr kumimoji="1" lang="en-US" altLang="ja-JP" dirty="0">
                          <a:latin typeface="ＭＳ Ｐゴシック" panose="020B0600070205080204" pitchFamily="50" charset="-128"/>
                          <a:ea typeface="ＭＳ Ｐゴシック" panose="020B0600070205080204" pitchFamily="50" charset="-128"/>
                        </a:rPr>
                        <a:t>31</a:t>
                      </a:r>
                      <a:r>
                        <a:rPr kumimoji="1" lang="ja-JP" altLang="en-US" dirty="0">
                          <a:latin typeface="ＭＳ Ｐゴシック" panose="020B0600070205080204" pitchFamily="50" charset="-128"/>
                          <a:ea typeface="ＭＳ Ｐゴシック" panose="020B0600070205080204" pitchFamily="50" charset="-128"/>
                        </a:rPr>
                        <a:t>日</a:t>
                      </a:r>
                    </a:p>
                  </a:txBody>
                  <a:tcPr/>
                </a:tc>
                <a:extLst>
                  <a:ext uri="{0D108BD9-81ED-4DB2-BD59-A6C34878D82A}">
                    <a16:rowId xmlns:a16="http://schemas.microsoft.com/office/drawing/2014/main" val="4191689107"/>
                  </a:ext>
                </a:extLst>
              </a:tr>
              <a:tr h="370840">
                <a:tc>
                  <a:txBody>
                    <a:bodyPr/>
                    <a:lstStyle/>
                    <a:p>
                      <a:r>
                        <a:rPr kumimoji="1" lang="ja-JP" altLang="en-US" baseline="0" dirty="0">
                          <a:latin typeface="ＭＳ Ｐゴシック" panose="020B0600070205080204" pitchFamily="50" charset="-128"/>
                          <a:ea typeface="ＭＳ Ｐゴシック" panose="020B0600070205080204" pitchFamily="50" charset="-128"/>
                        </a:rPr>
                        <a:t>調査対象</a:t>
                      </a:r>
                    </a:p>
                  </a:txBody>
                  <a:tcPr/>
                </a:tc>
                <a:tc>
                  <a:txBody>
                    <a:bodyPr/>
                    <a:lstStyle/>
                    <a:p>
                      <a:r>
                        <a:rPr kumimoji="1" lang="ja-JP" altLang="en-US" dirty="0">
                          <a:latin typeface="ＭＳ Ｐゴシック" panose="020B0600070205080204" pitchFamily="50" charset="-128"/>
                          <a:ea typeface="ＭＳ Ｐゴシック" panose="020B0600070205080204" pitchFamily="50" charset="-128"/>
                        </a:rPr>
                        <a:t>函館東商工会管内の小規模事業者</a:t>
                      </a:r>
                      <a:r>
                        <a:rPr kumimoji="1" lang="en-US" altLang="ja-JP" dirty="0">
                          <a:latin typeface="ＭＳ Ｐゴシック" panose="020B0600070205080204" pitchFamily="50" charset="-128"/>
                          <a:ea typeface="ＭＳ Ｐゴシック" panose="020B0600070205080204" pitchFamily="50" charset="-128"/>
                        </a:rPr>
                        <a:t>244</a:t>
                      </a:r>
                      <a:r>
                        <a:rPr kumimoji="1" lang="ja-JP" altLang="en-US" dirty="0">
                          <a:latin typeface="ＭＳ Ｐゴシック" panose="020B0600070205080204" pitchFamily="50" charset="-128"/>
                          <a:ea typeface="ＭＳ Ｐゴシック" panose="020B0600070205080204" pitchFamily="50" charset="-128"/>
                        </a:rPr>
                        <a:t>者</a:t>
                      </a:r>
                    </a:p>
                  </a:txBody>
                  <a:tcPr/>
                </a:tc>
                <a:extLst>
                  <a:ext uri="{0D108BD9-81ED-4DB2-BD59-A6C34878D82A}">
                    <a16:rowId xmlns:a16="http://schemas.microsoft.com/office/drawing/2014/main" val="2170670141"/>
                  </a:ext>
                </a:extLst>
              </a:tr>
              <a:tr h="370840">
                <a:tc>
                  <a:txBody>
                    <a:bodyPr/>
                    <a:lstStyle/>
                    <a:p>
                      <a:r>
                        <a:rPr kumimoji="1" lang="ja-JP" altLang="en-US" baseline="0" dirty="0">
                          <a:latin typeface="ＭＳ Ｐゴシック" panose="020B0600070205080204" pitchFamily="50" charset="-128"/>
                          <a:ea typeface="ＭＳ Ｐゴシック" panose="020B0600070205080204" pitchFamily="50" charset="-128"/>
                        </a:rPr>
                        <a:t>回答事業者</a:t>
                      </a:r>
                    </a:p>
                  </a:txBody>
                  <a:tcPr/>
                </a:tc>
                <a:tc>
                  <a:txBody>
                    <a:bodyPr/>
                    <a:lstStyle/>
                    <a:p>
                      <a:r>
                        <a:rPr kumimoji="1" lang="en-US" altLang="ja-JP" dirty="0">
                          <a:latin typeface="ＭＳ Ｐゴシック" panose="020B0600070205080204" pitchFamily="50" charset="-128"/>
                          <a:ea typeface="ＭＳ Ｐゴシック" panose="020B0600070205080204" pitchFamily="50" charset="-128"/>
                        </a:rPr>
                        <a:t>58</a:t>
                      </a:r>
                      <a:r>
                        <a:rPr kumimoji="1" lang="ja-JP" altLang="en-US" dirty="0">
                          <a:latin typeface="ＭＳ Ｐゴシック" panose="020B0600070205080204" pitchFamily="50" charset="-128"/>
                          <a:ea typeface="ＭＳ Ｐゴシック" panose="020B0600070205080204" pitchFamily="50" charset="-128"/>
                        </a:rPr>
                        <a:t>事業者（回答率</a:t>
                      </a:r>
                      <a:r>
                        <a:rPr kumimoji="1" lang="en-US" altLang="ja-JP" dirty="0">
                          <a:latin typeface="ＭＳ Ｐゴシック" panose="020B0600070205080204" pitchFamily="50" charset="-128"/>
                          <a:ea typeface="ＭＳ Ｐゴシック" panose="020B0600070205080204" pitchFamily="50" charset="-128"/>
                        </a:rPr>
                        <a:t>23.7</a:t>
                      </a:r>
                      <a:r>
                        <a:rPr kumimoji="1" lang="ja-JP" altLang="en-US" dirty="0">
                          <a:latin typeface="ＭＳ Ｐゴシック" panose="020B0600070205080204" pitchFamily="50" charset="-128"/>
                          <a:ea typeface="ＭＳ Ｐゴシック" panose="020B0600070205080204" pitchFamily="50" charset="-128"/>
                        </a:rPr>
                        <a:t>％）</a:t>
                      </a:r>
                    </a:p>
                  </a:txBody>
                  <a:tcPr/>
                </a:tc>
                <a:extLst>
                  <a:ext uri="{0D108BD9-81ED-4DB2-BD59-A6C34878D82A}">
                    <a16:rowId xmlns:a16="http://schemas.microsoft.com/office/drawing/2014/main" val="3703599710"/>
                  </a:ext>
                </a:extLst>
              </a:tr>
              <a:tr h="370840">
                <a:tc>
                  <a:txBody>
                    <a:bodyPr/>
                    <a:lstStyle/>
                    <a:p>
                      <a:r>
                        <a:rPr kumimoji="1" lang="ja-JP" altLang="en-US" baseline="0" dirty="0">
                          <a:latin typeface="ＭＳ Ｐゴシック" panose="020B0600070205080204" pitchFamily="50" charset="-128"/>
                          <a:ea typeface="ＭＳ Ｐゴシック" panose="020B0600070205080204" pitchFamily="50" charset="-128"/>
                        </a:rPr>
                        <a:t>回答事業者</a:t>
                      </a:r>
                      <a:endParaRPr kumimoji="1" lang="en-US" altLang="ja-JP" baseline="0" dirty="0">
                        <a:latin typeface="ＭＳ Ｐゴシック" panose="020B0600070205080204" pitchFamily="50" charset="-128"/>
                        <a:ea typeface="ＭＳ Ｐゴシック" panose="020B0600070205080204" pitchFamily="50" charset="-128"/>
                      </a:endParaRPr>
                    </a:p>
                    <a:p>
                      <a:r>
                        <a:rPr kumimoji="1" lang="ja-JP" altLang="en-US" baseline="0" dirty="0">
                          <a:latin typeface="ＭＳ Ｐゴシック" panose="020B0600070205080204" pitchFamily="50" charset="-128"/>
                          <a:ea typeface="ＭＳ Ｐゴシック" panose="020B0600070205080204" pitchFamily="50" charset="-128"/>
                        </a:rPr>
                        <a:t>業種構成</a:t>
                      </a:r>
                    </a:p>
                  </a:txBody>
                  <a:tcPr/>
                </a:tc>
                <a:tc>
                  <a:txBody>
                    <a:bodyPr/>
                    <a:lstStyle/>
                    <a:p>
                      <a:r>
                        <a:rPr kumimoji="1" lang="ja-JP" altLang="en-US" dirty="0">
                          <a:latin typeface="ＭＳ Ｐゴシック" panose="020B0600070205080204" pitchFamily="50" charset="-128"/>
                          <a:ea typeface="ＭＳ Ｐゴシック" panose="020B0600070205080204" pitchFamily="50" charset="-128"/>
                        </a:rPr>
                        <a:t>小売業</a:t>
                      </a:r>
                      <a:r>
                        <a:rPr kumimoji="1" lang="en-US" altLang="ja-JP" dirty="0">
                          <a:latin typeface="ＭＳ Ｐゴシック" panose="020B0600070205080204" pitchFamily="50" charset="-128"/>
                          <a:ea typeface="ＭＳ Ｐゴシック" panose="020B0600070205080204" pitchFamily="50" charset="-128"/>
                        </a:rPr>
                        <a:t>17</a:t>
                      </a:r>
                    </a:p>
                    <a:p>
                      <a:r>
                        <a:rPr kumimoji="1" lang="ja-JP" altLang="en-US" dirty="0">
                          <a:latin typeface="ＭＳ Ｐゴシック" panose="020B0600070205080204" pitchFamily="50" charset="-128"/>
                          <a:ea typeface="ＭＳ Ｐゴシック" panose="020B0600070205080204" pitchFamily="50" charset="-128"/>
                        </a:rPr>
                        <a:t>建設業</a:t>
                      </a:r>
                      <a:r>
                        <a:rPr kumimoji="1" lang="en-US" altLang="ja-JP" dirty="0">
                          <a:latin typeface="ＭＳ Ｐゴシック" panose="020B0600070205080204" pitchFamily="50" charset="-128"/>
                          <a:ea typeface="ＭＳ Ｐゴシック" panose="020B0600070205080204" pitchFamily="50" charset="-128"/>
                        </a:rPr>
                        <a:t>15</a:t>
                      </a:r>
                    </a:p>
                    <a:p>
                      <a:r>
                        <a:rPr kumimoji="1" lang="ja-JP" altLang="en-US" dirty="0">
                          <a:latin typeface="ＭＳ Ｐゴシック" panose="020B0600070205080204" pitchFamily="50" charset="-128"/>
                          <a:ea typeface="ＭＳ Ｐゴシック" panose="020B0600070205080204" pitchFamily="50" charset="-128"/>
                        </a:rPr>
                        <a:t>製造業</a:t>
                      </a:r>
                      <a:r>
                        <a:rPr kumimoji="1" lang="en-US" altLang="ja-JP" dirty="0">
                          <a:latin typeface="ＭＳ Ｐゴシック" panose="020B0600070205080204" pitchFamily="50" charset="-128"/>
                          <a:ea typeface="ＭＳ Ｐゴシック" panose="020B0600070205080204" pitchFamily="50" charset="-128"/>
                        </a:rPr>
                        <a:t>12</a:t>
                      </a:r>
                    </a:p>
                    <a:p>
                      <a:r>
                        <a:rPr kumimoji="1" lang="ja-JP" altLang="en-US" dirty="0">
                          <a:latin typeface="ＭＳ Ｐゴシック" panose="020B0600070205080204" pitchFamily="50" charset="-128"/>
                          <a:ea typeface="ＭＳ Ｐゴシック" panose="020B0600070205080204" pitchFamily="50" charset="-128"/>
                        </a:rPr>
                        <a:t>サービス業</a:t>
                      </a:r>
                      <a:r>
                        <a:rPr kumimoji="1" lang="en-US" altLang="ja-JP" dirty="0">
                          <a:latin typeface="ＭＳ Ｐゴシック" panose="020B0600070205080204" pitchFamily="50" charset="-128"/>
                          <a:ea typeface="ＭＳ Ｐゴシック" panose="020B0600070205080204" pitchFamily="50" charset="-128"/>
                        </a:rPr>
                        <a:t>7</a:t>
                      </a:r>
                    </a:p>
                    <a:p>
                      <a:r>
                        <a:rPr kumimoji="1" lang="ja-JP" altLang="en-US" dirty="0">
                          <a:latin typeface="ＭＳ Ｐゴシック" panose="020B0600070205080204" pitchFamily="50" charset="-128"/>
                          <a:ea typeface="ＭＳ Ｐゴシック" panose="020B0600070205080204" pitchFamily="50" charset="-128"/>
                        </a:rPr>
                        <a:t>自動車整備業</a:t>
                      </a:r>
                      <a:r>
                        <a:rPr kumimoji="1" lang="en-US" altLang="ja-JP" dirty="0">
                          <a:latin typeface="ＭＳ Ｐゴシック" panose="020B0600070205080204" pitchFamily="50" charset="-128"/>
                          <a:ea typeface="ＭＳ Ｐゴシック" panose="020B0600070205080204" pitchFamily="50" charset="-128"/>
                        </a:rPr>
                        <a:t>2</a:t>
                      </a:r>
                    </a:p>
                    <a:p>
                      <a:r>
                        <a:rPr kumimoji="1" lang="ja-JP" altLang="en-US" dirty="0">
                          <a:latin typeface="ＭＳ Ｐゴシック" panose="020B0600070205080204" pitchFamily="50" charset="-128"/>
                          <a:ea typeface="ＭＳ Ｐゴシック" panose="020B0600070205080204" pitchFamily="50" charset="-128"/>
                        </a:rPr>
                        <a:t>運輸業</a:t>
                      </a:r>
                      <a:r>
                        <a:rPr kumimoji="1" lang="en-US" altLang="ja-JP" dirty="0">
                          <a:latin typeface="ＭＳ Ｐゴシック" panose="020B0600070205080204" pitchFamily="50" charset="-128"/>
                          <a:ea typeface="ＭＳ Ｐゴシック" panose="020B0600070205080204" pitchFamily="50" charset="-128"/>
                        </a:rPr>
                        <a:t>2</a:t>
                      </a:r>
                    </a:p>
                    <a:p>
                      <a:r>
                        <a:rPr kumimoji="1" lang="ja-JP" altLang="en-US" dirty="0">
                          <a:latin typeface="ＭＳ Ｐゴシック" panose="020B0600070205080204" pitchFamily="50" charset="-128"/>
                          <a:ea typeface="ＭＳ Ｐゴシック" panose="020B0600070205080204" pitchFamily="50" charset="-128"/>
                        </a:rPr>
                        <a:t>飲食店</a:t>
                      </a:r>
                      <a:r>
                        <a:rPr kumimoji="1" lang="en-US" altLang="ja-JP" dirty="0">
                          <a:latin typeface="ＭＳ Ｐゴシック" panose="020B0600070205080204" pitchFamily="50" charset="-128"/>
                          <a:ea typeface="ＭＳ Ｐゴシック" panose="020B0600070205080204" pitchFamily="50" charset="-128"/>
                        </a:rPr>
                        <a:t>1</a:t>
                      </a:r>
                    </a:p>
                    <a:p>
                      <a:r>
                        <a:rPr kumimoji="1" lang="ja-JP" altLang="en-US" dirty="0">
                          <a:latin typeface="ＭＳ Ｐゴシック" panose="020B0600070205080204" pitchFamily="50" charset="-128"/>
                          <a:ea typeface="ＭＳ Ｐゴシック" panose="020B0600070205080204" pitchFamily="50" charset="-128"/>
                        </a:rPr>
                        <a:t>卸売業</a:t>
                      </a:r>
                      <a:r>
                        <a:rPr kumimoji="1" lang="en-US" altLang="ja-JP" dirty="0">
                          <a:latin typeface="ＭＳ Ｐゴシック" panose="020B0600070205080204" pitchFamily="50" charset="-128"/>
                          <a:ea typeface="ＭＳ Ｐゴシック" panose="020B0600070205080204" pitchFamily="50" charset="-128"/>
                        </a:rPr>
                        <a:t>1</a:t>
                      </a:r>
                    </a:p>
                    <a:p>
                      <a:r>
                        <a:rPr kumimoji="1" lang="ja-JP" altLang="en-US" dirty="0">
                          <a:latin typeface="ＭＳ Ｐゴシック" panose="020B0600070205080204" pitchFamily="50" charset="-128"/>
                          <a:ea typeface="ＭＳ Ｐゴシック" panose="020B0600070205080204" pitchFamily="50" charset="-128"/>
                        </a:rPr>
                        <a:t>漁業</a:t>
                      </a:r>
                      <a:r>
                        <a:rPr kumimoji="1" lang="en-US" altLang="ja-JP" dirty="0">
                          <a:latin typeface="ＭＳ Ｐゴシック" panose="020B0600070205080204" pitchFamily="50" charset="-128"/>
                          <a:ea typeface="ＭＳ Ｐゴシック" panose="020B0600070205080204" pitchFamily="50" charset="-128"/>
                        </a:rPr>
                        <a:t>1</a:t>
                      </a:r>
                    </a:p>
                    <a:p>
                      <a:r>
                        <a:rPr kumimoji="1" lang="ja-JP" altLang="en-US" dirty="0">
                          <a:latin typeface="ＭＳ Ｐゴシック" panose="020B0600070205080204" pitchFamily="50" charset="-128"/>
                          <a:ea typeface="ＭＳ Ｐゴシック" panose="020B0600070205080204" pitchFamily="50" charset="-128"/>
                        </a:rPr>
                        <a:t>合計</a:t>
                      </a:r>
                      <a:r>
                        <a:rPr kumimoji="1" lang="en-US" altLang="ja-JP" dirty="0">
                          <a:latin typeface="ＭＳ Ｐゴシック" panose="020B0600070205080204" pitchFamily="50" charset="-128"/>
                          <a:ea typeface="ＭＳ Ｐゴシック" panose="020B0600070205080204" pitchFamily="50" charset="-128"/>
                        </a:rPr>
                        <a:t>58</a:t>
                      </a:r>
                      <a:endParaRPr kumimoji="1" lang="ja-JP" altLang="en-US"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587102780"/>
                  </a:ext>
                </a:extLst>
              </a:tr>
            </a:tbl>
          </a:graphicData>
        </a:graphic>
      </p:graphicFrame>
      <p:pic>
        <p:nvPicPr>
          <p:cNvPr id="11" name="図 10">
            <a:extLst>
              <a:ext uri="{FF2B5EF4-FFF2-40B4-BE49-F238E27FC236}">
                <a16:creationId xmlns:a16="http://schemas.microsoft.com/office/drawing/2014/main" id="{5F6A89CC-140F-46EB-96DB-90A37071CA05}"/>
              </a:ext>
            </a:extLst>
          </p:cNvPr>
          <p:cNvPicPr>
            <a:picLocks noChangeAspect="1"/>
          </p:cNvPicPr>
          <p:nvPr/>
        </p:nvPicPr>
        <p:blipFill>
          <a:blip r:embed="rId2"/>
          <a:stretch>
            <a:fillRect/>
          </a:stretch>
        </p:blipFill>
        <p:spPr>
          <a:xfrm>
            <a:off x="6453553" y="1250705"/>
            <a:ext cx="5468796" cy="4912703"/>
          </a:xfrm>
          <a:prstGeom prst="rect">
            <a:avLst/>
          </a:prstGeom>
        </p:spPr>
      </p:pic>
    </p:spTree>
    <p:extLst>
      <p:ext uri="{BB962C8B-B14F-4D97-AF65-F5344CB8AC3E}">
        <p14:creationId xmlns:p14="http://schemas.microsoft.com/office/powerpoint/2010/main" val="3550159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1ECD158-90B3-4170-90AF-DD859E6DFB09}"/>
              </a:ext>
            </a:extLst>
          </p:cNvPr>
          <p:cNvSpPr/>
          <p:nvPr/>
        </p:nvSpPr>
        <p:spPr>
          <a:xfrm>
            <a:off x="149469" y="149469"/>
            <a:ext cx="11904785" cy="36927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ja-JP" altLang="en-US" dirty="0">
                <a:latin typeface="ＭＳ Ｐゴシック" panose="020B0600070205080204" pitchFamily="50" charset="-128"/>
                <a:ea typeface="ＭＳ Ｐゴシック" panose="020B0600070205080204" pitchFamily="50" charset="-128"/>
              </a:rPr>
              <a:t>業績および景況感</a:t>
            </a:r>
            <a:endParaRPr kumimoji="1" lang="ja-JP" altLang="en-US" dirty="0">
              <a:latin typeface="ＭＳ Ｐゴシック" panose="020B0600070205080204" pitchFamily="50" charset="-128"/>
              <a:ea typeface="ＭＳ Ｐゴシック" panose="020B0600070205080204" pitchFamily="50" charset="-128"/>
            </a:endParaRPr>
          </a:p>
        </p:txBody>
      </p:sp>
      <p:pic>
        <p:nvPicPr>
          <p:cNvPr id="2" name="図 1">
            <a:extLst>
              <a:ext uri="{FF2B5EF4-FFF2-40B4-BE49-F238E27FC236}">
                <a16:creationId xmlns:a16="http://schemas.microsoft.com/office/drawing/2014/main" id="{6881C13A-8ABB-4206-80F7-6D5B9C6CE564}"/>
              </a:ext>
            </a:extLst>
          </p:cNvPr>
          <p:cNvPicPr>
            <a:picLocks noChangeAspect="1"/>
          </p:cNvPicPr>
          <p:nvPr/>
        </p:nvPicPr>
        <p:blipFill>
          <a:blip r:embed="rId2"/>
          <a:stretch>
            <a:fillRect/>
          </a:stretch>
        </p:blipFill>
        <p:spPr>
          <a:xfrm>
            <a:off x="1055076" y="2877370"/>
            <a:ext cx="4783015" cy="3650051"/>
          </a:xfrm>
          <a:prstGeom prst="rect">
            <a:avLst/>
          </a:prstGeom>
        </p:spPr>
      </p:pic>
      <p:pic>
        <p:nvPicPr>
          <p:cNvPr id="3" name="図 2">
            <a:extLst>
              <a:ext uri="{FF2B5EF4-FFF2-40B4-BE49-F238E27FC236}">
                <a16:creationId xmlns:a16="http://schemas.microsoft.com/office/drawing/2014/main" id="{C27FB6EA-E274-40BB-A7FB-407177C1643A}"/>
              </a:ext>
            </a:extLst>
          </p:cNvPr>
          <p:cNvPicPr>
            <a:picLocks noChangeAspect="1"/>
          </p:cNvPicPr>
          <p:nvPr/>
        </p:nvPicPr>
        <p:blipFill>
          <a:blip r:embed="rId3"/>
          <a:stretch>
            <a:fillRect/>
          </a:stretch>
        </p:blipFill>
        <p:spPr>
          <a:xfrm>
            <a:off x="5981700" y="2877370"/>
            <a:ext cx="4783015" cy="3650051"/>
          </a:xfrm>
          <a:prstGeom prst="rect">
            <a:avLst/>
          </a:prstGeom>
        </p:spPr>
      </p:pic>
      <p:sp>
        <p:nvSpPr>
          <p:cNvPr id="5" name="スライド番号プレースホルダー 4">
            <a:extLst>
              <a:ext uri="{FF2B5EF4-FFF2-40B4-BE49-F238E27FC236}">
                <a16:creationId xmlns:a16="http://schemas.microsoft.com/office/drawing/2014/main" id="{1434584A-38EE-4316-AAAC-5E894C57BACB}"/>
              </a:ext>
            </a:extLst>
          </p:cNvPr>
          <p:cNvSpPr>
            <a:spLocks noGrp="1"/>
          </p:cNvSpPr>
          <p:nvPr>
            <p:ph type="sldNum" sz="quarter" idx="12"/>
          </p:nvPr>
        </p:nvSpPr>
        <p:spPr/>
        <p:txBody>
          <a:bodyPr/>
          <a:lstStyle/>
          <a:p>
            <a:fld id="{87FC8D82-8234-4172-B25F-120A310F6D37}" type="slidenum">
              <a:rPr kumimoji="1" lang="ja-JP" altLang="en-US" smtClean="0"/>
              <a:t>3</a:t>
            </a:fld>
            <a:endParaRPr kumimoji="1" lang="ja-JP" altLang="en-US"/>
          </a:p>
        </p:txBody>
      </p:sp>
      <p:sp>
        <p:nvSpPr>
          <p:cNvPr id="6" name="テキスト ボックス 5">
            <a:extLst>
              <a:ext uri="{FF2B5EF4-FFF2-40B4-BE49-F238E27FC236}">
                <a16:creationId xmlns:a16="http://schemas.microsoft.com/office/drawing/2014/main" id="{C1BB11DC-8BBC-4071-953E-30E4D6B20BBE}"/>
              </a:ext>
            </a:extLst>
          </p:cNvPr>
          <p:cNvSpPr txBox="1"/>
          <p:nvPr/>
        </p:nvSpPr>
        <p:spPr>
          <a:xfrm>
            <a:off x="650630" y="805506"/>
            <a:ext cx="10902462" cy="1785104"/>
          </a:xfrm>
          <a:prstGeom prst="rect">
            <a:avLst/>
          </a:prstGeom>
          <a:noFill/>
        </p:spPr>
        <p:txBody>
          <a:bodyPr wrap="square" rtlCol="0">
            <a:spAutoFit/>
          </a:bodyPr>
          <a:lstStyle/>
          <a:p>
            <a:pPr marL="285750" indent="-285750">
              <a:spcAft>
                <a:spcPts val="1200"/>
              </a:spcAft>
              <a:buFont typeface="Wingdings" panose="05000000000000000000" pitchFamily="2" charset="2"/>
              <a:buChar char="l"/>
            </a:pPr>
            <a:r>
              <a:rPr kumimoji="1" lang="ja-JP" altLang="en-US" dirty="0">
                <a:latin typeface="ＭＳ Ｐゴシック" panose="020B0600070205080204" pitchFamily="50" charset="-128"/>
                <a:ea typeface="ＭＳ Ｐゴシック" panose="020B0600070205080204" pitchFamily="50" charset="-128"/>
              </a:rPr>
              <a:t>直近の売上高については、</a:t>
            </a:r>
            <a:r>
              <a:rPr kumimoji="1" lang="en-US" altLang="ja-JP" dirty="0">
                <a:latin typeface="ＭＳ Ｐゴシック" panose="020B0600070205080204" pitchFamily="50" charset="-128"/>
                <a:ea typeface="ＭＳ Ｐゴシック" panose="020B0600070205080204" pitchFamily="50" charset="-128"/>
              </a:rPr>
              <a:t>1,000</a:t>
            </a:r>
            <a:r>
              <a:rPr kumimoji="1" lang="ja-JP" altLang="en-US" dirty="0">
                <a:latin typeface="ＭＳ Ｐゴシック" panose="020B0600070205080204" pitchFamily="50" charset="-128"/>
                <a:ea typeface="ＭＳ Ｐゴシック" panose="020B0600070205080204" pitchFamily="50" charset="-128"/>
              </a:rPr>
              <a:t>万円未満が</a:t>
            </a:r>
            <a:r>
              <a:rPr kumimoji="1" lang="en-US" altLang="ja-JP" dirty="0">
                <a:latin typeface="ＭＳ Ｐゴシック" panose="020B0600070205080204" pitchFamily="50" charset="-128"/>
                <a:ea typeface="ＭＳ Ｐゴシック" panose="020B0600070205080204" pitchFamily="50" charset="-128"/>
              </a:rPr>
              <a:t>38.2</a:t>
            </a:r>
            <a:r>
              <a:rPr kumimoji="1" lang="ja-JP" altLang="en-US" dirty="0">
                <a:latin typeface="ＭＳ Ｐゴシック" panose="020B0600070205080204" pitchFamily="50" charset="-128"/>
                <a:ea typeface="ＭＳ Ｐゴシック" panose="020B0600070205080204" pitchFamily="50" charset="-128"/>
              </a:rPr>
              <a:t>％、</a:t>
            </a:r>
            <a:r>
              <a:rPr kumimoji="1" lang="en-US" altLang="ja-JP" dirty="0">
                <a:latin typeface="ＭＳ Ｐゴシック" panose="020B0600070205080204" pitchFamily="50" charset="-128"/>
                <a:ea typeface="ＭＳ Ｐゴシック" panose="020B0600070205080204" pitchFamily="50" charset="-128"/>
              </a:rPr>
              <a:t>1,000</a:t>
            </a:r>
            <a:r>
              <a:rPr kumimoji="1" lang="ja-JP" altLang="en-US" dirty="0">
                <a:latin typeface="ＭＳ Ｐゴシック" panose="020B0600070205080204" pitchFamily="50" charset="-128"/>
                <a:ea typeface="ＭＳ Ｐゴシック" panose="020B0600070205080204" pitchFamily="50" charset="-128"/>
              </a:rPr>
              <a:t>～</a:t>
            </a:r>
            <a:r>
              <a:rPr kumimoji="1" lang="en-US" altLang="ja-JP" dirty="0">
                <a:latin typeface="ＭＳ Ｐゴシック" panose="020B0600070205080204" pitchFamily="50" charset="-128"/>
                <a:ea typeface="ＭＳ Ｐゴシック" panose="020B0600070205080204" pitchFamily="50" charset="-128"/>
              </a:rPr>
              <a:t>3,000</a:t>
            </a:r>
            <a:r>
              <a:rPr kumimoji="1" lang="ja-JP" altLang="en-US" dirty="0">
                <a:latin typeface="ＭＳ Ｐゴシック" panose="020B0600070205080204" pitchFamily="50" charset="-128"/>
                <a:ea typeface="ＭＳ Ｐゴシック" panose="020B0600070205080204" pitchFamily="50" charset="-128"/>
              </a:rPr>
              <a:t>万円未満が</a:t>
            </a:r>
            <a:r>
              <a:rPr kumimoji="1" lang="en-US" altLang="ja-JP" dirty="0">
                <a:latin typeface="ＭＳ Ｐゴシック" panose="020B0600070205080204" pitchFamily="50" charset="-128"/>
                <a:ea typeface="ＭＳ Ｐゴシック" panose="020B0600070205080204" pitchFamily="50" charset="-128"/>
              </a:rPr>
              <a:t>34.5</a:t>
            </a:r>
            <a:r>
              <a:rPr kumimoji="1" lang="ja-JP" altLang="en-US" dirty="0">
                <a:latin typeface="ＭＳ Ｐゴシック" panose="020B0600070205080204" pitchFamily="50" charset="-128"/>
                <a:ea typeface="ＭＳ Ｐゴシック" panose="020B0600070205080204" pitchFamily="50" charset="-128"/>
              </a:rPr>
              <a:t>％と、</a:t>
            </a:r>
            <a:r>
              <a:rPr kumimoji="1" lang="en-US" altLang="ja-JP" dirty="0">
                <a:latin typeface="ＭＳ Ｐゴシック" panose="020B0600070205080204" pitchFamily="50" charset="-128"/>
                <a:ea typeface="ＭＳ Ｐゴシック" panose="020B0600070205080204" pitchFamily="50" charset="-128"/>
              </a:rPr>
              <a:t>3,000</a:t>
            </a:r>
            <a:r>
              <a:rPr kumimoji="1" lang="ja-JP" altLang="en-US" dirty="0">
                <a:latin typeface="ＭＳ Ｐゴシック" panose="020B0600070205080204" pitchFamily="50" charset="-128"/>
                <a:ea typeface="ＭＳ Ｐゴシック" panose="020B0600070205080204" pitchFamily="50" charset="-128"/>
              </a:rPr>
              <a:t>万円未満の事業者が約</a:t>
            </a:r>
            <a:r>
              <a:rPr kumimoji="1" lang="en-US" altLang="ja-JP" dirty="0">
                <a:latin typeface="ＭＳ Ｐゴシック" panose="020B0600070205080204" pitchFamily="50" charset="-128"/>
                <a:ea typeface="ＭＳ Ｐゴシック" panose="020B0600070205080204" pitchFamily="50" charset="-128"/>
              </a:rPr>
              <a:t>4</a:t>
            </a:r>
            <a:r>
              <a:rPr kumimoji="1" lang="ja-JP" altLang="en-US" dirty="0">
                <a:latin typeface="ＭＳ Ｐゴシック" panose="020B0600070205080204" pitchFamily="50" charset="-128"/>
                <a:ea typeface="ＭＳ Ｐゴシック" panose="020B0600070205080204" pitchFamily="50" charset="-128"/>
              </a:rPr>
              <a:t>分の</a:t>
            </a:r>
            <a:r>
              <a:rPr kumimoji="1" lang="en-US" altLang="ja-JP" dirty="0">
                <a:latin typeface="ＭＳ Ｐゴシック" panose="020B0600070205080204" pitchFamily="50" charset="-128"/>
                <a:ea typeface="ＭＳ Ｐゴシック" panose="020B0600070205080204" pitchFamily="50" charset="-128"/>
              </a:rPr>
              <a:t>3</a:t>
            </a:r>
            <a:r>
              <a:rPr lang="ja-JP" altLang="en-US" dirty="0" err="1">
                <a:latin typeface="ＭＳ Ｐゴシック" panose="020B0600070205080204" pitchFamily="50" charset="-128"/>
                <a:ea typeface="ＭＳ Ｐゴシック" panose="020B0600070205080204" pitchFamily="50" charset="-128"/>
              </a:rPr>
              <a:t>。</a:t>
            </a:r>
            <a:endParaRPr lang="en-US" altLang="ja-JP" dirty="0">
              <a:latin typeface="ＭＳ Ｐゴシック" panose="020B0600070205080204" pitchFamily="50" charset="-128"/>
              <a:ea typeface="ＭＳ Ｐゴシック" panose="020B0600070205080204" pitchFamily="50" charset="-128"/>
            </a:endParaRPr>
          </a:p>
          <a:p>
            <a:pPr marL="285750" indent="-285750">
              <a:spcAft>
                <a:spcPts val="1200"/>
              </a:spcAft>
              <a:buFont typeface="Wingdings" panose="05000000000000000000" pitchFamily="2" charset="2"/>
              <a:buChar char="l"/>
            </a:pPr>
            <a:r>
              <a:rPr kumimoji="1" lang="ja-JP" altLang="en-US" dirty="0">
                <a:latin typeface="ＭＳ Ｐゴシック" panose="020B0600070205080204" pitchFamily="50" charset="-128"/>
                <a:ea typeface="ＭＳ Ｐゴシック" panose="020B0600070205080204" pitchFamily="50" charset="-128"/>
              </a:rPr>
              <a:t>一方で直近売上高が</a:t>
            </a:r>
            <a:r>
              <a:rPr kumimoji="1" lang="en-US" altLang="ja-JP" dirty="0">
                <a:latin typeface="ＭＳ Ｐゴシック" panose="020B0600070205080204" pitchFamily="50" charset="-128"/>
                <a:ea typeface="ＭＳ Ｐゴシック" panose="020B0600070205080204" pitchFamily="50" charset="-128"/>
              </a:rPr>
              <a:t>2</a:t>
            </a:r>
            <a:r>
              <a:rPr kumimoji="1" lang="ja-JP" altLang="en-US" dirty="0">
                <a:latin typeface="ＭＳ Ｐゴシック" panose="020B0600070205080204" pitchFamily="50" charset="-128"/>
                <a:ea typeface="ＭＳ Ｐゴシック" panose="020B0600070205080204" pitchFamily="50" charset="-128"/>
              </a:rPr>
              <a:t>億円以上という事業者も約</a:t>
            </a:r>
            <a:r>
              <a:rPr kumimoji="1" lang="en-US" altLang="ja-JP" dirty="0">
                <a:latin typeface="ＭＳ Ｐゴシック" panose="020B0600070205080204" pitchFamily="50" charset="-128"/>
                <a:ea typeface="ＭＳ Ｐゴシック" panose="020B0600070205080204" pitchFamily="50" charset="-128"/>
              </a:rPr>
              <a:t>1</a:t>
            </a:r>
            <a:r>
              <a:rPr kumimoji="1" lang="ja-JP" altLang="en-US" dirty="0">
                <a:latin typeface="ＭＳ Ｐゴシック" panose="020B0600070205080204" pitchFamily="50" charset="-128"/>
                <a:ea typeface="ＭＳ Ｐゴシック" panose="020B0600070205080204" pitchFamily="50" charset="-128"/>
              </a:rPr>
              <a:t>割存在。</a:t>
            </a:r>
            <a:endParaRPr kumimoji="1" lang="en-US" altLang="ja-JP" dirty="0">
              <a:latin typeface="ＭＳ Ｐゴシック" panose="020B0600070205080204" pitchFamily="50" charset="-128"/>
              <a:ea typeface="ＭＳ Ｐゴシック" panose="020B0600070205080204" pitchFamily="50" charset="-128"/>
            </a:endParaRPr>
          </a:p>
          <a:p>
            <a:pPr marL="285750" indent="-285750">
              <a:spcAft>
                <a:spcPts val="1200"/>
              </a:spcAft>
              <a:buFont typeface="Wingdings" panose="05000000000000000000" pitchFamily="2" charset="2"/>
              <a:buChar char="l"/>
            </a:pPr>
            <a:r>
              <a:rPr lang="en-US" altLang="ja-JP" dirty="0">
                <a:latin typeface="ＭＳ Ｐゴシック" panose="020B0600070205080204" pitchFamily="50" charset="-128"/>
                <a:ea typeface="ＭＳ Ｐゴシック" panose="020B0600070205080204" pitchFamily="50" charset="-128"/>
              </a:rPr>
              <a:t>5</a:t>
            </a:r>
            <a:r>
              <a:rPr lang="ja-JP" altLang="en-US" dirty="0">
                <a:latin typeface="ＭＳ Ｐゴシック" panose="020B0600070205080204" pitchFamily="50" charset="-128"/>
                <a:ea typeface="ＭＳ Ｐゴシック" panose="020B0600070205080204" pitchFamily="50" charset="-128"/>
              </a:rPr>
              <a:t>年前からの景況感については、「普通」が半数いる一方、「悪い」および「非常に悪い」を回答した事業者は約</a:t>
            </a:r>
            <a:r>
              <a:rPr lang="en-US" altLang="ja-JP" dirty="0">
                <a:latin typeface="ＭＳ Ｐゴシック" panose="020B0600070205080204" pitchFamily="50" charset="-128"/>
                <a:ea typeface="ＭＳ Ｐゴシック" panose="020B0600070205080204" pitchFamily="50" charset="-128"/>
              </a:rPr>
              <a:t>4</a:t>
            </a:r>
            <a:r>
              <a:rPr lang="ja-JP" altLang="en-US" dirty="0">
                <a:latin typeface="ＭＳ Ｐゴシック" panose="020B0600070205080204" pitchFamily="50" charset="-128"/>
                <a:ea typeface="ＭＳ Ｐゴシック" panose="020B0600070205080204" pitchFamily="50" charset="-128"/>
              </a:rPr>
              <a:t>割。「よい」および「非常によい」と回答した事業者はわずかに</a:t>
            </a:r>
            <a:r>
              <a:rPr lang="en-US" altLang="ja-JP" dirty="0">
                <a:latin typeface="ＭＳ Ｐゴシック" panose="020B0600070205080204" pitchFamily="50" charset="-128"/>
                <a:ea typeface="ＭＳ Ｐゴシック" panose="020B0600070205080204" pitchFamily="50" charset="-128"/>
              </a:rPr>
              <a:t>1</a:t>
            </a:r>
            <a:r>
              <a:rPr lang="ja-JP" altLang="en-US" dirty="0">
                <a:latin typeface="ＭＳ Ｐゴシック" panose="020B0600070205080204" pitchFamily="50" charset="-128"/>
                <a:ea typeface="ＭＳ Ｐゴシック" panose="020B0600070205080204" pitchFamily="50" charset="-128"/>
              </a:rPr>
              <a:t>割程度。</a:t>
            </a:r>
            <a:endParaRPr kumimoji="1" lang="ja-JP" altLang="en-US"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886161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1ECD158-90B3-4170-90AF-DD859E6DFB09}"/>
              </a:ext>
            </a:extLst>
          </p:cNvPr>
          <p:cNvSpPr/>
          <p:nvPr/>
        </p:nvSpPr>
        <p:spPr>
          <a:xfrm>
            <a:off x="149469" y="149469"/>
            <a:ext cx="11904785" cy="36927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dirty="0">
                <a:latin typeface="ＭＳ Ｐゴシック" panose="020B0600070205080204" pitchFamily="50" charset="-128"/>
                <a:ea typeface="ＭＳ Ｐゴシック" panose="020B0600070205080204" pitchFamily="50" charset="-128"/>
              </a:rPr>
              <a:t>景況感の理由</a:t>
            </a:r>
          </a:p>
        </p:txBody>
      </p:sp>
      <p:pic>
        <p:nvPicPr>
          <p:cNvPr id="5" name="図 4">
            <a:extLst>
              <a:ext uri="{FF2B5EF4-FFF2-40B4-BE49-F238E27FC236}">
                <a16:creationId xmlns:a16="http://schemas.microsoft.com/office/drawing/2014/main" id="{ED9B8B61-1E4B-49CA-A889-77DD5E463D57}"/>
              </a:ext>
            </a:extLst>
          </p:cNvPr>
          <p:cNvPicPr>
            <a:picLocks noChangeAspect="1"/>
          </p:cNvPicPr>
          <p:nvPr/>
        </p:nvPicPr>
        <p:blipFill>
          <a:blip r:embed="rId2"/>
          <a:stretch>
            <a:fillRect/>
          </a:stretch>
        </p:blipFill>
        <p:spPr>
          <a:xfrm>
            <a:off x="279460" y="2438036"/>
            <a:ext cx="5822401" cy="3902893"/>
          </a:xfrm>
          <a:prstGeom prst="rect">
            <a:avLst/>
          </a:prstGeom>
        </p:spPr>
      </p:pic>
      <p:pic>
        <p:nvPicPr>
          <p:cNvPr id="6" name="図 5">
            <a:extLst>
              <a:ext uri="{FF2B5EF4-FFF2-40B4-BE49-F238E27FC236}">
                <a16:creationId xmlns:a16="http://schemas.microsoft.com/office/drawing/2014/main" id="{D729EB14-53D2-4222-8515-2C85C550BED1}"/>
              </a:ext>
            </a:extLst>
          </p:cNvPr>
          <p:cNvPicPr>
            <a:picLocks noChangeAspect="1"/>
          </p:cNvPicPr>
          <p:nvPr/>
        </p:nvPicPr>
        <p:blipFill>
          <a:blip r:embed="rId3"/>
          <a:stretch>
            <a:fillRect/>
          </a:stretch>
        </p:blipFill>
        <p:spPr>
          <a:xfrm>
            <a:off x="6178441" y="2446483"/>
            <a:ext cx="5780270" cy="3894446"/>
          </a:xfrm>
          <a:prstGeom prst="rect">
            <a:avLst/>
          </a:prstGeom>
        </p:spPr>
      </p:pic>
      <p:sp>
        <p:nvSpPr>
          <p:cNvPr id="7" name="スライド番号プレースホルダー 6">
            <a:extLst>
              <a:ext uri="{FF2B5EF4-FFF2-40B4-BE49-F238E27FC236}">
                <a16:creationId xmlns:a16="http://schemas.microsoft.com/office/drawing/2014/main" id="{217EA80E-C4FA-47DF-AA32-8337D39C700F}"/>
              </a:ext>
            </a:extLst>
          </p:cNvPr>
          <p:cNvSpPr>
            <a:spLocks noGrp="1"/>
          </p:cNvSpPr>
          <p:nvPr>
            <p:ph type="sldNum" sz="quarter" idx="12"/>
          </p:nvPr>
        </p:nvSpPr>
        <p:spPr/>
        <p:txBody>
          <a:bodyPr/>
          <a:lstStyle/>
          <a:p>
            <a:fld id="{87FC8D82-8234-4172-B25F-120A310F6D37}" type="slidenum">
              <a:rPr kumimoji="1" lang="ja-JP" altLang="en-US" smtClean="0"/>
              <a:t>4</a:t>
            </a:fld>
            <a:endParaRPr kumimoji="1" lang="ja-JP" altLang="en-US"/>
          </a:p>
        </p:txBody>
      </p:sp>
      <p:graphicFrame>
        <p:nvGraphicFramePr>
          <p:cNvPr id="8" name="表 7">
            <a:extLst>
              <a:ext uri="{FF2B5EF4-FFF2-40B4-BE49-F238E27FC236}">
                <a16:creationId xmlns:a16="http://schemas.microsoft.com/office/drawing/2014/main" id="{628EB1D2-A2D1-4B1F-9274-16331FC550CC}"/>
              </a:ext>
            </a:extLst>
          </p:cNvPr>
          <p:cNvGraphicFramePr>
            <a:graphicFrameLocks noGrp="1"/>
          </p:cNvGraphicFramePr>
          <p:nvPr>
            <p:extLst>
              <p:ext uri="{D42A27DB-BD31-4B8C-83A1-F6EECF244321}">
                <p14:modId xmlns:p14="http://schemas.microsoft.com/office/powerpoint/2010/main" val="2904151656"/>
              </p:ext>
            </p:extLst>
          </p:nvPr>
        </p:nvGraphicFramePr>
        <p:xfrm>
          <a:off x="7857771" y="3391527"/>
          <a:ext cx="3964354" cy="541020"/>
        </p:xfrm>
        <a:graphic>
          <a:graphicData uri="http://schemas.openxmlformats.org/drawingml/2006/table">
            <a:tbl>
              <a:tblPr firstRow="1" bandRow="1">
                <a:tableStyleId>{5940675A-B579-460E-94D1-54222C63F5DA}</a:tableStyleId>
              </a:tblPr>
              <a:tblGrid>
                <a:gridCol w="3964354">
                  <a:extLst>
                    <a:ext uri="{9D8B030D-6E8A-4147-A177-3AD203B41FA5}">
                      <a16:colId xmlns:a16="http://schemas.microsoft.com/office/drawing/2014/main" val="3923535685"/>
                    </a:ext>
                  </a:extLst>
                </a:gridCol>
              </a:tblGrid>
              <a:tr h="126171">
                <a:tc>
                  <a:txBody>
                    <a:bodyPr/>
                    <a:lstStyle/>
                    <a:p>
                      <a:pPr>
                        <a:lnSpc>
                          <a:spcPts val="700"/>
                        </a:lnSpc>
                      </a:pPr>
                      <a:r>
                        <a:rPr kumimoji="1" lang="ja-JP" altLang="en-US" sz="800" dirty="0">
                          <a:latin typeface="ＭＳ Ｐゴシック" panose="020B0600070205080204" pitchFamily="50" charset="-128"/>
                          <a:ea typeface="ＭＳ Ｐゴシック" panose="020B0600070205080204" pitchFamily="50" charset="-128"/>
                        </a:rPr>
                        <a:t>住民高齢化、減少など）禁煙、不景気節約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8605389"/>
                  </a:ext>
                </a:extLst>
              </a:tr>
              <a:tr h="126171">
                <a:tc>
                  <a:txBody>
                    <a:bodyPr/>
                    <a:lstStyle/>
                    <a:p>
                      <a:pPr>
                        <a:lnSpc>
                          <a:spcPts val="700"/>
                        </a:lnSpc>
                      </a:pPr>
                      <a:r>
                        <a:rPr kumimoji="1" lang="ja-JP" altLang="en-US" sz="800" dirty="0">
                          <a:latin typeface="ＭＳ Ｐゴシック" panose="020B0600070205080204" pitchFamily="50" charset="-128"/>
                          <a:ea typeface="ＭＳ Ｐゴシック" panose="020B0600070205080204" pitchFamily="50" charset="-128"/>
                        </a:rPr>
                        <a:t>入院期間が約４ヶ月で、仕事ができない状況であった。</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28315709"/>
                  </a:ext>
                </a:extLst>
              </a:tr>
              <a:tr h="126171">
                <a:tc>
                  <a:txBody>
                    <a:bodyPr/>
                    <a:lstStyle/>
                    <a:p>
                      <a:pPr>
                        <a:lnSpc>
                          <a:spcPts val="700"/>
                        </a:lnSpc>
                      </a:pPr>
                      <a:r>
                        <a:rPr kumimoji="1" lang="ja-JP" altLang="en-US" sz="800" dirty="0">
                          <a:latin typeface="ＭＳ Ｐゴシック" panose="020B0600070205080204" pitchFamily="50" charset="-128"/>
                          <a:ea typeface="ＭＳ Ｐゴシック" panose="020B0600070205080204" pitchFamily="50" charset="-128"/>
                        </a:rPr>
                        <a:t>漁の不足</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4865282"/>
                  </a:ext>
                </a:extLst>
              </a:tr>
            </a:tbl>
          </a:graphicData>
        </a:graphic>
      </p:graphicFrame>
      <p:sp>
        <p:nvSpPr>
          <p:cNvPr id="11" name="テキスト ボックス 10">
            <a:extLst>
              <a:ext uri="{FF2B5EF4-FFF2-40B4-BE49-F238E27FC236}">
                <a16:creationId xmlns:a16="http://schemas.microsoft.com/office/drawing/2014/main" id="{4F78E81C-A081-4B0A-A657-06F927843C7D}"/>
              </a:ext>
            </a:extLst>
          </p:cNvPr>
          <p:cNvSpPr txBox="1"/>
          <p:nvPr/>
        </p:nvSpPr>
        <p:spPr>
          <a:xfrm>
            <a:off x="7781191" y="3129917"/>
            <a:ext cx="1178169" cy="261610"/>
          </a:xfrm>
          <a:prstGeom prst="rect">
            <a:avLst/>
          </a:prstGeom>
          <a:noFill/>
          <a:ln>
            <a:noFill/>
          </a:ln>
        </p:spPr>
        <p:txBody>
          <a:bodyPr wrap="square" rtlCol="0">
            <a:spAutoFit/>
          </a:bodyPr>
          <a:lstStyle/>
          <a:p>
            <a:r>
              <a:rPr kumimoji="1" lang="ja-JP" altLang="en-US" sz="1100" dirty="0"/>
              <a:t>自由意見</a:t>
            </a:r>
          </a:p>
        </p:txBody>
      </p:sp>
      <p:sp>
        <p:nvSpPr>
          <p:cNvPr id="12" name="テキスト ボックス 11">
            <a:extLst>
              <a:ext uri="{FF2B5EF4-FFF2-40B4-BE49-F238E27FC236}">
                <a16:creationId xmlns:a16="http://schemas.microsoft.com/office/drawing/2014/main" id="{E99232E8-8566-41A5-BD3E-FA369B2A4B80}"/>
              </a:ext>
            </a:extLst>
          </p:cNvPr>
          <p:cNvSpPr txBox="1"/>
          <p:nvPr/>
        </p:nvSpPr>
        <p:spPr>
          <a:xfrm>
            <a:off x="650630" y="805506"/>
            <a:ext cx="10902462" cy="1354217"/>
          </a:xfrm>
          <a:prstGeom prst="rect">
            <a:avLst/>
          </a:prstGeom>
          <a:noFill/>
        </p:spPr>
        <p:txBody>
          <a:bodyPr wrap="square" rtlCol="0">
            <a:spAutoFit/>
          </a:bodyPr>
          <a:lstStyle/>
          <a:p>
            <a:pPr marL="285750" indent="-285750">
              <a:spcAft>
                <a:spcPts val="1200"/>
              </a:spcAft>
              <a:buFont typeface="Wingdings" panose="05000000000000000000" pitchFamily="2" charset="2"/>
              <a:buChar char="l"/>
            </a:pPr>
            <a:r>
              <a:rPr lang="ja-JP" altLang="en-US" dirty="0">
                <a:latin typeface="ＭＳ Ｐゴシック" panose="020B0600070205080204" pitchFamily="50" charset="-128"/>
                <a:ea typeface="ＭＳ Ｐゴシック" panose="020B0600070205080204" pitchFamily="50" charset="-128"/>
              </a:rPr>
              <a:t>景況感が良いと感じる理由は、「客数の増加」が最も多い。客単価を上げずらい環境の中で、いかに客数を増やすかがポイント。</a:t>
            </a:r>
            <a:endParaRPr lang="en-US" altLang="ja-JP" dirty="0">
              <a:latin typeface="ＭＳ Ｐゴシック" panose="020B0600070205080204" pitchFamily="50" charset="-128"/>
              <a:ea typeface="ＭＳ Ｐゴシック" panose="020B0600070205080204" pitchFamily="50" charset="-128"/>
            </a:endParaRPr>
          </a:p>
          <a:p>
            <a:pPr marL="285750" indent="-285750">
              <a:spcAft>
                <a:spcPts val="1200"/>
              </a:spcAft>
              <a:buFont typeface="Wingdings" panose="05000000000000000000" pitchFamily="2" charset="2"/>
              <a:buChar char="l"/>
            </a:pPr>
            <a:r>
              <a:rPr kumimoji="1" lang="ja-JP" altLang="en-US" dirty="0">
                <a:latin typeface="ＭＳ Ｐゴシック" panose="020B0600070205080204" pitchFamily="50" charset="-128"/>
                <a:ea typeface="ＭＳ Ｐゴシック" panose="020B0600070205080204" pitchFamily="50" charset="-128"/>
              </a:rPr>
              <a:t>景況感が悪いと感じる理由は、</a:t>
            </a:r>
            <a:r>
              <a:rPr kumimoji="1" lang="ja-JP" altLang="en-US" dirty="0">
                <a:solidFill>
                  <a:srgbClr val="FF0000"/>
                </a:solidFill>
                <a:latin typeface="ＭＳ Ｐゴシック" panose="020B0600070205080204" pitchFamily="50" charset="-128"/>
                <a:ea typeface="ＭＳ Ｐゴシック" panose="020B0600070205080204" pitchFamily="50" charset="-128"/>
              </a:rPr>
              <a:t>「客数の減少」が最も多く</a:t>
            </a:r>
            <a:r>
              <a:rPr kumimoji="1" lang="ja-JP" altLang="en-US" dirty="0">
                <a:latin typeface="ＭＳ Ｐゴシック" panose="020B0600070205080204" pitchFamily="50" charset="-128"/>
                <a:ea typeface="ＭＳ Ｐゴシック" panose="020B0600070205080204" pitchFamily="50" charset="-128"/>
              </a:rPr>
              <a:t>、次いで「客単価の減少」、「同業者との競争激化」が続いた。人口減少による縮小された市場を、既存事業者で競争する厳しい環境下にある。</a:t>
            </a:r>
          </a:p>
        </p:txBody>
      </p:sp>
    </p:spTree>
    <p:extLst>
      <p:ext uri="{BB962C8B-B14F-4D97-AF65-F5344CB8AC3E}">
        <p14:creationId xmlns:p14="http://schemas.microsoft.com/office/powerpoint/2010/main" val="153638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1ECD158-90B3-4170-90AF-DD859E6DFB09}"/>
              </a:ext>
            </a:extLst>
          </p:cNvPr>
          <p:cNvSpPr/>
          <p:nvPr/>
        </p:nvSpPr>
        <p:spPr>
          <a:xfrm>
            <a:off x="149469" y="149469"/>
            <a:ext cx="11904785" cy="36927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dirty="0">
                <a:latin typeface="ＭＳ Ｐゴシック" panose="020B0600070205080204" pitchFamily="50" charset="-128"/>
                <a:ea typeface="ＭＳ Ｐゴシック" panose="020B0600070205080204" pitchFamily="50" charset="-128"/>
              </a:rPr>
              <a:t>資金繰り</a:t>
            </a:r>
          </a:p>
        </p:txBody>
      </p:sp>
      <p:pic>
        <p:nvPicPr>
          <p:cNvPr id="2" name="図 1">
            <a:extLst>
              <a:ext uri="{FF2B5EF4-FFF2-40B4-BE49-F238E27FC236}">
                <a16:creationId xmlns:a16="http://schemas.microsoft.com/office/drawing/2014/main" id="{A2DD0D33-9741-49CD-84DE-6DB25479E561}"/>
              </a:ext>
            </a:extLst>
          </p:cNvPr>
          <p:cNvPicPr>
            <a:picLocks noChangeAspect="1"/>
          </p:cNvPicPr>
          <p:nvPr/>
        </p:nvPicPr>
        <p:blipFill>
          <a:blip r:embed="rId2"/>
          <a:stretch>
            <a:fillRect/>
          </a:stretch>
        </p:blipFill>
        <p:spPr>
          <a:xfrm>
            <a:off x="331673" y="717050"/>
            <a:ext cx="3396266" cy="2424533"/>
          </a:xfrm>
          <a:prstGeom prst="rect">
            <a:avLst/>
          </a:prstGeom>
        </p:spPr>
      </p:pic>
      <p:pic>
        <p:nvPicPr>
          <p:cNvPr id="3" name="図 2">
            <a:extLst>
              <a:ext uri="{FF2B5EF4-FFF2-40B4-BE49-F238E27FC236}">
                <a16:creationId xmlns:a16="http://schemas.microsoft.com/office/drawing/2014/main" id="{6A31A9A7-A50B-488E-82E6-5042AF7A15CD}"/>
              </a:ext>
            </a:extLst>
          </p:cNvPr>
          <p:cNvPicPr>
            <a:picLocks noChangeAspect="1"/>
          </p:cNvPicPr>
          <p:nvPr/>
        </p:nvPicPr>
        <p:blipFill>
          <a:blip r:embed="rId3"/>
          <a:stretch>
            <a:fillRect/>
          </a:stretch>
        </p:blipFill>
        <p:spPr>
          <a:xfrm>
            <a:off x="331672" y="3189965"/>
            <a:ext cx="5567966" cy="3166384"/>
          </a:xfrm>
          <a:prstGeom prst="rect">
            <a:avLst/>
          </a:prstGeom>
        </p:spPr>
      </p:pic>
      <p:pic>
        <p:nvPicPr>
          <p:cNvPr id="6" name="図 5">
            <a:extLst>
              <a:ext uri="{FF2B5EF4-FFF2-40B4-BE49-F238E27FC236}">
                <a16:creationId xmlns:a16="http://schemas.microsoft.com/office/drawing/2014/main" id="{06A750C9-D7CE-4753-A7D2-28E49B7097BC}"/>
              </a:ext>
            </a:extLst>
          </p:cNvPr>
          <p:cNvPicPr>
            <a:picLocks noChangeAspect="1"/>
          </p:cNvPicPr>
          <p:nvPr/>
        </p:nvPicPr>
        <p:blipFill>
          <a:blip r:embed="rId4"/>
          <a:stretch>
            <a:fillRect/>
          </a:stretch>
        </p:blipFill>
        <p:spPr>
          <a:xfrm>
            <a:off x="6019095" y="3189966"/>
            <a:ext cx="5567965" cy="3166384"/>
          </a:xfrm>
          <a:prstGeom prst="rect">
            <a:avLst/>
          </a:prstGeom>
        </p:spPr>
      </p:pic>
      <p:sp>
        <p:nvSpPr>
          <p:cNvPr id="7" name="スライド番号プレースホルダー 6">
            <a:extLst>
              <a:ext uri="{FF2B5EF4-FFF2-40B4-BE49-F238E27FC236}">
                <a16:creationId xmlns:a16="http://schemas.microsoft.com/office/drawing/2014/main" id="{BC10EA22-787F-4BBA-A0AD-03BF49F2DFD5}"/>
              </a:ext>
            </a:extLst>
          </p:cNvPr>
          <p:cNvSpPr>
            <a:spLocks noGrp="1"/>
          </p:cNvSpPr>
          <p:nvPr>
            <p:ph type="sldNum" sz="quarter" idx="12"/>
          </p:nvPr>
        </p:nvSpPr>
        <p:spPr/>
        <p:txBody>
          <a:bodyPr/>
          <a:lstStyle/>
          <a:p>
            <a:fld id="{87FC8D82-8234-4172-B25F-120A310F6D37}" type="slidenum">
              <a:rPr kumimoji="1" lang="ja-JP" altLang="en-US" smtClean="0"/>
              <a:t>5</a:t>
            </a:fld>
            <a:endParaRPr kumimoji="1" lang="ja-JP" altLang="en-US"/>
          </a:p>
        </p:txBody>
      </p:sp>
      <p:sp>
        <p:nvSpPr>
          <p:cNvPr id="9" name="テキスト ボックス 8">
            <a:extLst>
              <a:ext uri="{FF2B5EF4-FFF2-40B4-BE49-F238E27FC236}">
                <a16:creationId xmlns:a16="http://schemas.microsoft.com/office/drawing/2014/main" id="{BB9CE969-44A8-4ADA-A213-6254E4F6CDF3}"/>
              </a:ext>
            </a:extLst>
          </p:cNvPr>
          <p:cNvSpPr txBox="1"/>
          <p:nvPr/>
        </p:nvSpPr>
        <p:spPr>
          <a:xfrm>
            <a:off x="4053254" y="805506"/>
            <a:ext cx="7499838" cy="1631216"/>
          </a:xfrm>
          <a:prstGeom prst="rect">
            <a:avLst/>
          </a:prstGeom>
          <a:noFill/>
        </p:spPr>
        <p:txBody>
          <a:bodyPr wrap="square" rtlCol="0">
            <a:spAutoFit/>
          </a:bodyPr>
          <a:lstStyle/>
          <a:p>
            <a:pPr marL="285750" indent="-285750">
              <a:spcAft>
                <a:spcPts val="1200"/>
              </a:spcAft>
              <a:buFont typeface="Wingdings" panose="05000000000000000000" pitchFamily="2" charset="2"/>
              <a:buChar char="l"/>
            </a:pPr>
            <a:r>
              <a:rPr lang="ja-JP" altLang="en-US" dirty="0">
                <a:latin typeface="ＭＳ Ｐゴシック" panose="020B0600070205080204" pitchFamily="50" charset="-128"/>
                <a:ea typeface="ＭＳ Ｐゴシック" panose="020B0600070205080204" pitchFamily="50" charset="-128"/>
              </a:rPr>
              <a:t>資金繰りの状況は、「普通」が約</a:t>
            </a:r>
            <a:r>
              <a:rPr lang="en-US" altLang="ja-JP" dirty="0">
                <a:latin typeface="ＭＳ Ｐゴシック" panose="020B0600070205080204" pitchFamily="50" charset="-128"/>
                <a:ea typeface="ＭＳ Ｐゴシック" panose="020B0600070205080204" pitchFamily="50" charset="-128"/>
              </a:rPr>
              <a:t>7</a:t>
            </a:r>
            <a:r>
              <a:rPr lang="ja-JP" altLang="en-US" dirty="0">
                <a:latin typeface="ＭＳ Ｐゴシック" panose="020B0600070205080204" pitchFamily="50" charset="-128"/>
                <a:ea typeface="ＭＳ Ｐゴシック" panose="020B0600070205080204" pitchFamily="50" charset="-128"/>
              </a:rPr>
              <a:t>割。設備投資や研究開発などの資金需要は発生しておらず、支払いや返済は遅滞なく履行している状況。</a:t>
            </a:r>
            <a:endParaRPr lang="en-US" altLang="ja-JP" dirty="0">
              <a:latin typeface="ＭＳ Ｐゴシック" panose="020B0600070205080204" pitchFamily="50" charset="-128"/>
              <a:ea typeface="ＭＳ Ｐゴシック" panose="020B0600070205080204" pitchFamily="50" charset="-128"/>
            </a:endParaRPr>
          </a:p>
          <a:p>
            <a:pPr marL="285750" indent="-285750">
              <a:spcAft>
                <a:spcPts val="1200"/>
              </a:spcAft>
              <a:buFont typeface="Wingdings" panose="05000000000000000000" pitchFamily="2" charset="2"/>
              <a:buChar char="l"/>
            </a:pPr>
            <a:r>
              <a:rPr kumimoji="1" lang="ja-JP" altLang="en-US" dirty="0">
                <a:latin typeface="ＭＳ Ｐゴシック" panose="020B0600070205080204" pitchFamily="50" charset="-128"/>
                <a:ea typeface="ＭＳ Ｐゴシック" panose="020B0600070205080204" pitchFamily="50" charset="-128"/>
              </a:rPr>
              <a:t>「悪い」と回答した事業者は約</a:t>
            </a:r>
            <a:r>
              <a:rPr kumimoji="1" lang="en-US" altLang="ja-JP" dirty="0">
                <a:latin typeface="ＭＳ Ｐゴシック" panose="020B0600070205080204" pitchFamily="50" charset="-128"/>
                <a:ea typeface="ＭＳ Ｐゴシック" panose="020B0600070205080204" pitchFamily="50" charset="-128"/>
              </a:rPr>
              <a:t>4</a:t>
            </a:r>
            <a:r>
              <a:rPr kumimoji="1" lang="ja-JP" altLang="en-US" dirty="0">
                <a:latin typeface="ＭＳ Ｐゴシック" panose="020B0600070205080204" pitchFamily="50" charset="-128"/>
                <a:ea typeface="ＭＳ Ｐゴシック" panose="020B0600070205080204" pitchFamily="50" charset="-128"/>
              </a:rPr>
              <a:t>分の</a:t>
            </a:r>
            <a:r>
              <a:rPr lang="en-US" altLang="ja-JP" dirty="0">
                <a:latin typeface="ＭＳ Ｐゴシック" panose="020B0600070205080204" pitchFamily="50" charset="-128"/>
                <a:ea typeface="ＭＳ Ｐゴシック" panose="020B0600070205080204" pitchFamily="50" charset="-128"/>
              </a:rPr>
              <a:t>1</a:t>
            </a:r>
            <a:r>
              <a:rPr kumimoji="1" lang="ja-JP" altLang="en-US" dirty="0">
                <a:latin typeface="ＭＳ Ｐゴシック" panose="020B0600070205080204" pitchFamily="50" charset="-128"/>
                <a:ea typeface="ＭＳ Ｐゴシック" panose="020B0600070205080204" pitchFamily="50" charset="-128"/>
              </a:rPr>
              <a:t>存在し、その理由は「売り上げの減少」、「利益率の低下」が多い。客数の減少による売上高の減少で、利益率が低下し、結果として資金繰りが悪いと感じていると推察。</a:t>
            </a:r>
          </a:p>
        </p:txBody>
      </p:sp>
    </p:spTree>
    <p:extLst>
      <p:ext uri="{BB962C8B-B14F-4D97-AF65-F5344CB8AC3E}">
        <p14:creationId xmlns:p14="http://schemas.microsoft.com/office/powerpoint/2010/main" val="2013675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1ECD158-90B3-4170-90AF-DD859E6DFB09}"/>
              </a:ext>
            </a:extLst>
          </p:cNvPr>
          <p:cNvSpPr/>
          <p:nvPr/>
        </p:nvSpPr>
        <p:spPr>
          <a:xfrm>
            <a:off x="149469" y="149469"/>
            <a:ext cx="11904785" cy="36927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dirty="0">
                <a:latin typeface="ＭＳ Ｐゴシック" panose="020B0600070205080204" pitchFamily="50" charset="-128"/>
                <a:ea typeface="ＭＳ Ｐゴシック" panose="020B0600070205080204" pitchFamily="50" charset="-128"/>
              </a:rPr>
              <a:t>販路開拓</a:t>
            </a:r>
          </a:p>
        </p:txBody>
      </p:sp>
      <p:pic>
        <p:nvPicPr>
          <p:cNvPr id="2" name="図 1">
            <a:extLst>
              <a:ext uri="{FF2B5EF4-FFF2-40B4-BE49-F238E27FC236}">
                <a16:creationId xmlns:a16="http://schemas.microsoft.com/office/drawing/2014/main" id="{B8CDA9D6-AA98-4204-9D27-0E3F116DC3D3}"/>
              </a:ext>
            </a:extLst>
          </p:cNvPr>
          <p:cNvPicPr>
            <a:picLocks noChangeAspect="1"/>
          </p:cNvPicPr>
          <p:nvPr/>
        </p:nvPicPr>
        <p:blipFill>
          <a:blip r:embed="rId2"/>
          <a:stretch>
            <a:fillRect/>
          </a:stretch>
        </p:blipFill>
        <p:spPr>
          <a:xfrm>
            <a:off x="898881" y="2498431"/>
            <a:ext cx="6838350" cy="4040481"/>
          </a:xfrm>
          <a:prstGeom prst="rect">
            <a:avLst/>
          </a:prstGeom>
        </p:spPr>
      </p:pic>
      <p:sp>
        <p:nvSpPr>
          <p:cNvPr id="3" name="スライド番号プレースホルダー 2">
            <a:extLst>
              <a:ext uri="{FF2B5EF4-FFF2-40B4-BE49-F238E27FC236}">
                <a16:creationId xmlns:a16="http://schemas.microsoft.com/office/drawing/2014/main" id="{2C6458BA-BA20-4579-B2C5-7856DCEEA43E}"/>
              </a:ext>
            </a:extLst>
          </p:cNvPr>
          <p:cNvSpPr>
            <a:spLocks noGrp="1"/>
          </p:cNvSpPr>
          <p:nvPr>
            <p:ph type="sldNum" sz="quarter" idx="12"/>
          </p:nvPr>
        </p:nvSpPr>
        <p:spPr/>
        <p:txBody>
          <a:bodyPr/>
          <a:lstStyle/>
          <a:p>
            <a:fld id="{87FC8D82-8234-4172-B25F-120A310F6D37}" type="slidenum">
              <a:rPr kumimoji="1" lang="ja-JP" altLang="en-US" smtClean="0"/>
              <a:t>6</a:t>
            </a:fld>
            <a:endParaRPr kumimoji="1" lang="ja-JP" altLang="en-US"/>
          </a:p>
        </p:txBody>
      </p:sp>
      <p:graphicFrame>
        <p:nvGraphicFramePr>
          <p:cNvPr id="5" name="表 4">
            <a:extLst>
              <a:ext uri="{FF2B5EF4-FFF2-40B4-BE49-F238E27FC236}">
                <a16:creationId xmlns:a16="http://schemas.microsoft.com/office/drawing/2014/main" id="{2E7F5D5F-FF55-4AA9-8BF9-A145C6EC40C9}"/>
              </a:ext>
            </a:extLst>
          </p:cNvPr>
          <p:cNvGraphicFramePr>
            <a:graphicFrameLocks noGrp="1"/>
          </p:cNvGraphicFramePr>
          <p:nvPr>
            <p:extLst>
              <p:ext uri="{D42A27DB-BD31-4B8C-83A1-F6EECF244321}">
                <p14:modId xmlns:p14="http://schemas.microsoft.com/office/powerpoint/2010/main" val="2588076824"/>
              </p:ext>
            </p:extLst>
          </p:nvPr>
        </p:nvGraphicFramePr>
        <p:xfrm>
          <a:off x="8156710" y="5549801"/>
          <a:ext cx="3545851" cy="721360"/>
        </p:xfrm>
        <a:graphic>
          <a:graphicData uri="http://schemas.openxmlformats.org/drawingml/2006/table">
            <a:tbl>
              <a:tblPr firstRow="1" bandRow="1">
                <a:tableStyleId>{5940675A-B579-460E-94D1-54222C63F5DA}</a:tableStyleId>
              </a:tblPr>
              <a:tblGrid>
                <a:gridCol w="3545851">
                  <a:extLst>
                    <a:ext uri="{9D8B030D-6E8A-4147-A177-3AD203B41FA5}">
                      <a16:colId xmlns:a16="http://schemas.microsoft.com/office/drawing/2014/main" val="3923535685"/>
                    </a:ext>
                  </a:extLst>
                </a:gridCol>
              </a:tblGrid>
              <a:tr h="126171">
                <a:tc>
                  <a:txBody>
                    <a:bodyPr/>
                    <a:lstStyle/>
                    <a:p>
                      <a:pPr>
                        <a:lnSpc>
                          <a:spcPts val="700"/>
                        </a:lnSpc>
                      </a:pPr>
                      <a:r>
                        <a:rPr kumimoji="1" lang="ja-JP" altLang="en-US" sz="800" dirty="0">
                          <a:latin typeface="ＭＳ Ｐゴシック" panose="020B0600070205080204" pitchFamily="50" charset="-128"/>
                          <a:ea typeface="ＭＳ Ｐゴシック" panose="020B0600070205080204" pitchFamily="50" charset="-128"/>
                        </a:rPr>
                        <a:t>外回りの強化</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8605389"/>
                  </a:ext>
                </a:extLst>
              </a:tr>
              <a:tr h="126171">
                <a:tc>
                  <a:txBody>
                    <a:bodyPr/>
                    <a:lstStyle/>
                    <a:p>
                      <a:pPr>
                        <a:lnSpc>
                          <a:spcPts val="700"/>
                        </a:lnSpc>
                      </a:pPr>
                      <a:r>
                        <a:rPr kumimoji="1" lang="ja-JP" altLang="en-US" sz="800" dirty="0">
                          <a:latin typeface="ＭＳ Ｐゴシック" panose="020B0600070205080204" pitchFamily="50" charset="-128"/>
                          <a:ea typeface="ＭＳ Ｐゴシック" panose="020B0600070205080204" pitchFamily="50" charset="-128"/>
                        </a:rPr>
                        <a:t>戸別訪問、試読紙配布など</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28315709"/>
                  </a:ext>
                </a:extLst>
              </a:tr>
              <a:tr h="126171">
                <a:tc>
                  <a:txBody>
                    <a:bodyPr/>
                    <a:lstStyle/>
                    <a:p>
                      <a:pPr>
                        <a:lnSpc>
                          <a:spcPts val="700"/>
                        </a:lnSpc>
                      </a:pPr>
                      <a:r>
                        <a:rPr kumimoji="1" lang="ja-JP" altLang="en-US" sz="800" dirty="0">
                          <a:latin typeface="ＭＳ Ｐゴシック" panose="020B0600070205080204" pitchFamily="50" charset="-128"/>
                          <a:ea typeface="ＭＳ Ｐゴシック" panose="020B0600070205080204" pitchFamily="50" charset="-128"/>
                        </a:rPr>
                        <a:t>外販を行っている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4865282"/>
                  </a:ext>
                </a:extLst>
              </a:tr>
              <a:tr h="126171">
                <a:tc>
                  <a:txBody>
                    <a:bodyPr/>
                    <a:lstStyle/>
                    <a:p>
                      <a:pPr>
                        <a:lnSpc>
                          <a:spcPts val="700"/>
                        </a:lnSpc>
                      </a:pPr>
                      <a:r>
                        <a:rPr kumimoji="1" lang="ja-JP" altLang="en-US" sz="800" dirty="0">
                          <a:latin typeface="ＭＳ Ｐゴシック" panose="020B0600070205080204" pitchFamily="50" charset="-128"/>
                          <a:ea typeface="ＭＳ Ｐゴシック" panose="020B0600070205080204" pitchFamily="50" charset="-128"/>
                        </a:rPr>
                        <a:t>自社展示会（毎年１０月の第一土・日開催）</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5878246"/>
                  </a:ext>
                </a:extLst>
              </a:tr>
            </a:tbl>
          </a:graphicData>
        </a:graphic>
      </p:graphicFrame>
      <p:sp>
        <p:nvSpPr>
          <p:cNvPr id="6" name="テキスト ボックス 5">
            <a:extLst>
              <a:ext uri="{FF2B5EF4-FFF2-40B4-BE49-F238E27FC236}">
                <a16:creationId xmlns:a16="http://schemas.microsoft.com/office/drawing/2014/main" id="{71F2220C-32BA-44A7-AEE5-6B0322B2F13F}"/>
              </a:ext>
            </a:extLst>
          </p:cNvPr>
          <p:cNvSpPr txBox="1"/>
          <p:nvPr/>
        </p:nvSpPr>
        <p:spPr>
          <a:xfrm>
            <a:off x="8080130" y="5288191"/>
            <a:ext cx="1178169" cy="261610"/>
          </a:xfrm>
          <a:prstGeom prst="rect">
            <a:avLst/>
          </a:prstGeom>
          <a:noFill/>
          <a:ln>
            <a:noFill/>
          </a:ln>
        </p:spPr>
        <p:txBody>
          <a:bodyPr wrap="square" rtlCol="0">
            <a:spAutoFit/>
          </a:bodyPr>
          <a:lstStyle/>
          <a:p>
            <a:r>
              <a:rPr kumimoji="1" lang="ja-JP" altLang="en-US" sz="1100" dirty="0"/>
              <a:t>自由意見</a:t>
            </a:r>
          </a:p>
        </p:txBody>
      </p:sp>
      <p:sp>
        <p:nvSpPr>
          <p:cNvPr id="7" name="テキスト ボックス 6">
            <a:extLst>
              <a:ext uri="{FF2B5EF4-FFF2-40B4-BE49-F238E27FC236}">
                <a16:creationId xmlns:a16="http://schemas.microsoft.com/office/drawing/2014/main" id="{165075A3-75FC-4597-A5C4-2BBA8E273E97}"/>
              </a:ext>
            </a:extLst>
          </p:cNvPr>
          <p:cNvSpPr txBox="1"/>
          <p:nvPr/>
        </p:nvSpPr>
        <p:spPr>
          <a:xfrm>
            <a:off x="650630" y="805506"/>
            <a:ext cx="10902462" cy="1631216"/>
          </a:xfrm>
          <a:prstGeom prst="rect">
            <a:avLst/>
          </a:prstGeom>
          <a:noFill/>
        </p:spPr>
        <p:txBody>
          <a:bodyPr wrap="square" rtlCol="0">
            <a:spAutoFit/>
          </a:bodyPr>
          <a:lstStyle/>
          <a:p>
            <a:pPr marL="285750" indent="-285750">
              <a:spcAft>
                <a:spcPts val="1200"/>
              </a:spcAft>
              <a:buFont typeface="Wingdings" panose="05000000000000000000" pitchFamily="2" charset="2"/>
              <a:buChar char="l"/>
            </a:pPr>
            <a:r>
              <a:rPr kumimoji="1" lang="ja-JP" altLang="en-US" dirty="0">
                <a:latin typeface="ＭＳ Ｐゴシック" panose="020B0600070205080204" pitchFamily="50" charset="-128"/>
                <a:ea typeface="ＭＳ Ｐゴシック" panose="020B0600070205080204" pitchFamily="50" charset="-128"/>
              </a:rPr>
              <a:t>減少している客数を回復するためには「販路開拓」が必要不可欠であるが、その取り組みとしては、「既存商品・サービスの見直し」、「人材の確保」、「経営戦略の見直し」、「収益性の改善」といった“若干前向きな内容”が多かった。</a:t>
            </a:r>
            <a:endParaRPr kumimoji="1" lang="en-US" altLang="ja-JP" dirty="0">
              <a:latin typeface="ＭＳ Ｐゴシック" panose="020B0600070205080204" pitchFamily="50" charset="-128"/>
              <a:ea typeface="ＭＳ Ｐゴシック" panose="020B0600070205080204" pitchFamily="50" charset="-128"/>
            </a:endParaRPr>
          </a:p>
          <a:p>
            <a:pPr marL="285750" indent="-285750">
              <a:spcAft>
                <a:spcPts val="1200"/>
              </a:spcAft>
              <a:buFont typeface="Wingdings" panose="05000000000000000000" pitchFamily="2" charset="2"/>
              <a:buChar char="l"/>
            </a:pPr>
            <a:r>
              <a:rPr lang="ja-JP" altLang="en-US" dirty="0">
                <a:latin typeface="ＭＳ Ｐゴシック" panose="020B0600070205080204" pitchFamily="50" charset="-128"/>
                <a:ea typeface="ＭＳ Ｐゴシック" panose="020B0600070205080204" pitchFamily="50" charset="-128"/>
              </a:rPr>
              <a:t>しかし</a:t>
            </a:r>
            <a:r>
              <a:rPr kumimoji="1" lang="ja-JP" altLang="en-US" dirty="0">
                <a:latin typeface="ＭＳ Ｐゴシック" panose="020B0600070205080204" pitchFamily="50" charset="-128"/>
                <a:ea typeface="ＭＳ Ｐゴシック" panose="020B0600070205080204" pitchFamily="50" charset="-128"/>
              </a:rPr>
              <a:t>「新規機械の導入」、「新商品・サービスの開発」、「ニーズの調査・把握」といった、“より前向きな内容”は少ない回答数である。</a:t>
            </a:r>
            <a:r>
              <a:rPr kumimoji="1" lang="ja-JP" altLang="en-US" dirty="0">
                <a:solidFill>
                  <a:srgbClr val="FF0000"/>
                </a:solidFill>
                <a:latin typeface="ＭＳ Ｐゴシック" panose="020B0600070205080204" pitchFamily="50" charset="-128"/>
                <a:ea typeface="ＭＳ Ｐゴシック" panose="020B0600070205080204" pitchFamily="50" charset="-128"/>
              </a:rPr>
              <a:t>客数の回復にはこれらの取り組みが求められる</a:t>
            </a:r>
            <a:r>
              <a:rPr kumimoji="1" lang="ja-JP" altLang="en-US" dirty="0">
                <a:latin typeface="ＭＳ Ｐゴシック" panose="020B0600070205080204" pitchFamily="50" charset="-128"/>
                <a:ea typeface="ＭＳ Ｐゴシック" panose="020B0600070205080204" pitchFamily="50" charset="-128"/>
              </a:rPr>
              <a:t>。</a:t>
            </a:r>
          </a:p>
        </p:txBody>
      </p:sp>
    </p:spTree>
    <p:extLst>
      <p:ext uri="{BB962C8B-B14F-4D97-AF65-F5344CB8AC3E}">
        <p14:creationId xmlns:p14="http://schemas.microsoft.com/office/powerpoint/2010/main" val="647300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1ECD158-90B3-4170-90AF-DD859E6DFB09}"/>
              </a:ext>
            </a:extLst>
          </p:cNvPr>
          <p:cNvSpPr/>
          <p:nvPr/>
        </p:nvSpPr>
        <p:spPr>
          <a:xfrm>
            <a:off x="149469" y="149469"/>
            <a:ext cx="11904785" cy="36927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en-US" altLang="ja-JP" dirty="0">
                <a:latin typeface="ＭＳ Ｐゴシック" panose="020B0600070205080204" pitchFamily="50" charset="-128"/>
                <a:ea typeface="ＭＳ Ｐゴシック" panose="020B0600070205080204" pitchFamily="50" charset="-128"/>
              </a:rPr>
              <a:t>IT</a:t>
            </a:r>
            <a:r>
              <a:rPr kumimoji="1" lang="ja-JP" altLang="en-US" dirty="0" err="1">
                <a:latin typeface="ＭＳ Ｐゴシック" panose="020B0600070205080204" pitchFamily="50" charset="-128"/>
                <a:ea typeface="ＭＳ Ｐゴシック" panose="020B0600070205080204" pitchFamily="50" charset="-128"/>
              </a:rPr>
              <a:t>の利</a:t>
            </a:r>
            <a:r>
              <a:rPr kumimoji="1" lang="ja-JP" altLang="en-US" dirty="0">
                <a:latin typeface="ＭＳ Ｐゴシック" panose="020B0600070205080204" pitchFamily="50" charset="-128"/>
                <a:ea typeface="ＭＳ Ｐゴシック" panose="020B0600070205080204" pitchFamily="50" charset="-128"/>
              </a:rPr>
              <a:t>活用</a:t>
            </a:r>
          </a:p>
        </p:txBody>
      </p:sp>
      <p:pic>
        <p:nvPicPr>
          <p:cNvPr id="2" name="図 1">
            <a:extLst>
              <a:ext uri="{FF2B5EF4-FFF2-40B4-BE49-F238E27FC236}">
                <a16:creationId xmlns:a16="http://schemas.microsoft.com/office/drawing/2014/main" id="{B684B943-5D71-4A31-8AD8-84BE46DED15A}"/>
              </a:ext>
            </a:extLst>
          </p:cNvPr>
          <p:cNvPicPr>
            <a:picLocks noChangeAspect="1"/>
          </p:cNvPicPr>
          <p:nvPr/>
        </p:nvPicPr>
        <p:blipFill>
          <a:blip r:embed="rId2"/>
          <a:stretch>
            <a:fillRect/>
          </a:stretch>
        </p:blipFill>
        <p:spPr>
          <a:xfrm>
            <a:off x="1055075" y="2774275"/>
            <a:ext cx="4312188" cy="3814039"/>
          </a:xfrm>
          <a:prstGeom prst="rect">
            <a:avLst/>
          </a:prstGeom>
        </p:spPr>
      </p:pic>
      <p:pic>
        <p:nvPicPr>
          <p:cNvPr id="3" name="図 2">
            <a:extLst>
              <a:ext uri="{FF2B5EF4-FFF2-40B4-BE49-F238E27FC236}">
                <a16:creationId xmlns:a16="http://schemas.microsoft.com/office/drawing/2014/main" id="{3B51DFD6-D65C-4873-8C94-32DF11669C6C}"/>
              </a:ext>
            </a:extLst>
          </p:cNvPr>
          <p:cNvPicPr>
            <a:picLocks noChangeAspect="1"/>
          </p:cNvPicPr>
          <p:nvPr/>
        </p:nvPicPr>
        <p:blipFill>
          <a:blip r:embed="rId3"/>
          <a:stretch>
            <a:fillRect/>
          </a:stretch>
        </p:blipFill>
        <p:spPr>
          <a:xfrm>
            <a:off x="5443843" y="1927759"/>
            <a:ext cx="4640934" cy="4660555"/>
          </a:xfrm>
          <a:prstGeom prst="rect">
            <a:avLst/>
          </a:prstGeom>
        </p:spPr>
      </p:pic>
      <p:sp>
        <p:nvSpPr>
          <p:cNvPr id="5" name="スライド番号プレースホルダー 4">
            <a:extLst>
              <a:ext uri="{FF2B5EF4-FFF2-40B4-BE49-F238E27FC236}">
                <a16:creationId xmlns:a16="http://schemas.microsoft.com/office/drawing/2014/main" id="{2DF0F5AF-665D-4A70-B119-63D187EEB40A}"/>
              </a:ext>
            </a:extLst>
          </p:cNvPr>
          <p:cNvSpPr>
            <a:spLocks noGrp="1"/>
          </p:cNvSpPr>
          <p:nvPr>
            <p:ph type="sldNum" sz="quarter" idx="12"/>
          </p:nvPr>
        </p:nvSpPr>
        <p:spPr/>
        <p:txBody>
          <a:bodyPr/>
          <a:lstStyle/>
          <a:p>
            <a:fld id="{87FC8D82-8234-4172-B25F-120A310F6D37}" type="slidenum">
              <a:rPr kumimoji="1" lang="ja-JP" altLang="en-US" smtClean="0"/>
              <a:t>7</a:t>
            </a:fld>
            <a:endParaRPr kumimoji="1" lang="ja-JP" altLang="en-US"/>
          </a:p>
        </p:txBody>
      </p:sp>
      <p:graphicFrame>
        <p:nvGraphicFramePr>
          <p:cNvPr id="6" name="表 5">
            <a:extLst>
              <a:ext uri="{FF2B5EF4-FFF2-40B4-BE49-F238E27FC236}">
                <a16:creationId xmlns:a16="http://schemas.microsoft.com/office/drawing/2014/main" id="{F6AF6ACA-7D43-4C36-9D5B-CAA7950C2F5B}"/>
              </a:ext>
            </a:extLst>
          </p:cNvPr>
          <p:cNvGraphicFramePr>
            <a:graphicFrameLocks noGrp="1"/>
          </p:cNvGraphicFramePr>
          <p:nvPr>
            <p:extLst>
              <p:ext uri="{D42A27DB-BD31-4B8C-83A1-F6EECF244321}">
                <p14:modId xmlns:p14="http://schemas.microsoft.com/office/powerpoint/2010/main" val="2471146189"/>
              </p:ext>
            </p:extLst>
          </p:nvPr>
        </p:nvGraphicFramePr>
        <p:xfrm>
          <a:off x="7333164" y="6307920"/>
          <a:ext cx="1989613" cy="180340"/>
        </p:xfrm>
        <a:graphic>
          <a:graphicData uri="http://schemas.openxmlformats.org/drawingml/2006/table">
            <a:tbl>
              <a:tblPr firstRow="1" bandRow="1">
                <a:tableStyleId>{5940675A-B579-460E-94D1-54222C63F5DA}</a:tableStyleId>
              </a:tblPr>
              <a:tblGrid>
                <a:gridCol w="1989613">
                  <a:extLst>
                    <a:ext uri="{9D8B030D-6E8A-4147-A177-3AD203B41FA5}">
                      <a16:colId xmlns:a16="http://schemas.microsoft.com/office/drawing/2014/main" val="3923535685"/>
                    </a:ext>
                  </a:extLst>
                </a:gridCol>
              </a:tblGrid>
              <a:tr h="126171">
                <a:tc>
                  <a:txBody>
                    <a:bodyPr/>
                    <a:lstStyle/>
                    <a:p>
                      <a:pPr>
                        <a:lnSpc>
                          <a:spcPts val="700"/>
                        </a:lnSpc>
                      </a:pPr>
                      <a:r>
                        <a:rPr kumimoji="1" lang="en-US" altLang="ja-JP" sz="800" dirty="0">
                          <a:latin typeface="ＭＳ Ｐゴシック" panose="020B0600070205080204" pitchFamily="50" charset="-128"/>
                          <a:ea typeface="ＭＳ Ｐゴシック" panose="020B0600070205080204" pitchFamily="50" charset="-128"/>
                        </a:rPr>
                        <a:t>LINE</a:t>
                      </a:r>
                      <a:r>
                        <a:rPr kumimoji="1" lang="ja-JP" altLang="en-US" sz="800" dirty="0" err="1">
                          <a:latin typeface="ＭＳ Ｐゴシック" panose="020B0600070205080204" pitchFamily="50" charset="-128"/>
                          <a:ea typeface="ＭＳ Ｐゴシック" panose="020B0600070205080204" pitchFamily="50" charset="-128"/>
                        </a:rPr>
                        <a:t>、</a:t>
                      </a:r>
                      <a:r>
                        <a:rPr kumimoji="1" lang="en-US" altLang="ja-JP" sz="800" dirty="0">
                          <a:latin typeface="ＭＳ Ｐゴシック" panose="020B0600070205080204" pitchFamily="50" charset="-128"/>
                          <a:ea typeface="ＭＳ Ｐゴシック" panose="020B0600070205080204" pitchFamily="50" charset="-128"/>
                        </a:rPr>
                        <a:t>Instagram</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8605389"/>
                  </a:ext>
                </a:extLst>
              </a:tr>
            </a:tbl>
          </a:graphicData>
        </a:graphic>
      </p:graphicFrame>
      <p:sp>
        <p:nvSpPr>
          <p:cNvPr id="7" name="テキスト ボックス 6">
            <a:extLst>
              <a:ext uri="{FF2B5EF4-FFF2-40B4-BE49-F238E27FC236}">
                <a16:creationId xmlns:a16="http://schemas.microsoft.com/office/drawing/2014/main" id="{1E5B640D-1F93-4332-80A2-0E8688EFD5C9}"/>
              </a:ext>
            </a:extLst>
          </p:cNvPr>
          <p:cNvSpPr txBox="1"/>
          <p:nvPr/>
        </p:nvSpPr>
        <p:spPr>
          <a:xfrm>
            <a:off x="7256584" y="6046310"/>
            <a:ext cx="1178169" cy="261610"/>
          </a:xfrm>
          <a:prstGeom prst="rect">
            <a:avLst/>
          </a:prstGeom>
          <a:noFill/>
          <a:ln>
            <a:noFill/>
          </a:ln>
        </p:spPr>
        <p:txBody>
          <a:bodyPr wrap="square" rtlCol="0">
            <a:spAutoFit/>
          </a:bodyPr>
          <a:lstStyle/>
          <a:p>
            <a:r>
              <a:rPr kumimoji="1" lang="ja-JP" altLang="en-US" sz="1100" dirty="0"/>
              <a:t>自由意見</a:t>
            </a:r>
          </a:p>
        </p:txBody>
      </p:sp>
      <p:sp>
        <p:nvSpPr>
          <p:cNvPr id="8" name="テキスト ボックス 7">
            <a:extLst>
              <a:ext uri="{FF2B5EF4-FFF2-40B4-BE49-F238E27FC236}">
                <a16:creationId xmlns:a16="http://schemas.microsoft.com/office/drawing/2014/main" id="{91E766D5-DFE2-4011-BE0E-9A6234E6D521}"/>
              </a:ext>
            </a:extLst>
          </p:cNvPr>
          <p:cNvSpPr txBox="1"/>
          <p:nvPr/>
        </p:nvSpPr>
        <p:spPr>
          <a:xfrm>
            <a:off x="650629" y="805505"/>
            <a:ext cx="11262948" cy="1354217"/>
          </a:xfrm>
          <a:prstGeom prst="rect">
            <a:avLst/>
          </a:prstGeom>
          <a:noFill/>
        </p:spPr>
        <p:txBody>
          <a:bodyPr wrap="square" rtlCol="0">
            <a:spAutoFit/>
          </a:bodyPr>
          <a:lstStyle/>
          <a:p>
            <a:pPr marL="285750" indent="-285750">
              <a:spcAft>
                <a:spcPts val="1200"/>
              </a:spcAft>
              <a:buFont typeface="Wingdings" panose="05000000000000000000" pitchFamily="2" charset="2"/>
              <a:buChar char="l"/>
            </a:pPr>
            <a:r>
              <a:rPr lang="ja-JP" altLang="en-US" dirty="0">
                <a:latin typeface="ＭＳ Ｐゴシック" panose="020B0600070205080204" pitchFamily="50" charset="-128"/>
                <a:ea typeface="ＭＳ Ｐゴシック" panose="020B0600070205080204" pitchFamily="50" charset="-128"/>
              </a:rPr>
              <a:t>独自のホームページを持っている事業者は約</a:t>
            </a:r>
            <a:r>
              <a:rPr lang="en-US" altLang="ja-JP" dirty="0">
                <a:latin typeface="ＭＳ Ｐゴシック" panose="020B0600070205080204" pitchFamily="50" charset="-128"/>
                <a:ea typeface="ＭＳ Ｐゴシック" panose="020B0600070205080204" pitchFamily="50" charset="-128"/>
              </a:rPr>
              <a:t>1</a:t>
            </a:r>
            <a:r>
              <a:rPr lang="ja-JP" altLang="en-US" dirty="0">
                <a:latin typeface="ＭＳ Ｐゴシック" panose="020B0600070205080204" pitchFamily="50" charset="-128"/>
                <a:ea typeface="ＭＳ Ｐゴシック" panose="020B0600070205080204" pitchFamily="50" charset="-128"/>
              </a:rPr>
              <a:t>割に過ぎず、商工会のシステムを利用している事業者も極めて少ない。販路開拓の方法としては、ネットショッピングやブログ、</a:t>
            </a:r>
            <a:r>
              <a:rPr lang="en-US" altLang="ja-JP" dirty="0">
                <a:latin typeface="ＭＳ Ｐゴシック" panose="020B0600070205080204" pitchFamily="50" charset="-128"/>
                <a:ea typeface="ＭＳ Ｐゴシック" panose="020B0600070205080204" pitchFamily="50" charset="-128"/>
              </a:rPr>
              <a:t>LINE</a:t>
            </a:r>
            <a:r>
              <a:rPr lang="ja-JP" altLang="en-US" dirty="0" err="1">
                <a:latin typeface="ＭＳ Ｐゴシック" panose="020B0600070205080204" pitchFamily="50" charset="-128"/>
                <a:ea typeface="ＭＳ Ｐゴシック" panose="020B0600070205080204" pitchFamily="50" charset="-128"/>
              </a:rPr>
              <a:t>、</a:t>
            </a:r>
            <a:r>
              <a:rPr lang="en-US" altLang="ja-JP" dirty="0">
                <a:latin typeface="ＭＳ Ｐゴシック" panose="020B0600070205080204" pitchFamily="50" charset="-128"/>
                <a:ea typeface="ＭＳ Ｐゴシック" panose="020B0600070205080204" pitchFamily="50" charset="-128"/>
              </a:rPr>
              <a:t>Instagram</a:t>
            </a:r>
            <a:r>
              <a:rPr lang="ja-JP" altLang="en-US" dirty="0" err="1">
                <a:latin typeface="ＭＳ Ｐゴシック" panose="020B0600070205080204" pitchFamily="50" charset="-128"/>
                <a:ea typeface="ＭＳ Ｐゴシック" panose="020B0600070205080204" pitchFamily="50" charset="-128"/>
              </a:rPr>
              <a:t>での</a:t>
            </a:r>
            <a:r>
              <a:rPr lang="ja-JP" altLang="en-US" dirty="0">
                <a:latin typeface="ＭＳ Ｐゴシック" panose="020B0600070205080204" pitchFamily="50" charset="-128"/>
                <a:ea typeface="ＭＳ Ｐゴシック" panose="020B0600070205080204" pitchFamily="50" charset="-128"/>
              </a:rPr>
              <a:t>情報発信がされている。</a:t>
            </a:r>
            <a:endParaRPr lang="en-US" altLang="ja-JP" dirty="0">
              <a:latin typeface="ＭＳ Ｐゴシック" panose="020B0600070205080204" pitchFamily="50" charset="-128"/>
              <a:ea typeface="ＭＳ Ｐゴシック" panose="020B0600070205080204" pitchFamily="50" charset="-128"/>
            </a:endParaRPr>
          </a:p>
          <a:p>
            <a:pPr marL="285750" indent="-285750">
              <a:spcAft>
                <a:spcPts val="1200"/>
              </a:spcAft>
              <a:buFont typeface="Wingdings" panose="05000000000000000000" pitchFamily="2" charset="2"/>
              <a:buChar char="l"/>
            </a:pPr>
            <a:r>
              <a:rPr kumimoji="1" lang="ja-JP" altLang="en-US" dirty="0">
                <a:latin typeface="ＭＳ Ｐゴシック" panose="020B0600070205080204" pitchFamily="50" charset="-128"/>
                <a:ea typeface="ＭＳ Ｐゴシック" panose="020B0600070205080204" pitchFamily="50" charset="-128"/>
              </a:rPr>
              <a:t>一方、「今後もつくる予定はない」、「ネット環境にない」といった消極的な事業者は</a:t>
            </a:r>
            <a:r>
              <a:rPr kumimoji="1" lang="en-US" altLang="ja-JP" dirty="0">
                <a:latin typeface="ＭＳ Ｐゴシック" panose="020B0600070205080204" pitchFamily="50" charset="-128"/>
                <a:ea typeface="ＭＳ Ｐゴシック" panose="020B0600070205080204" pitchFamily="50" charset="-128"/>
              </a:rPr>
              <a:t>6</a:t>
            </a:r>
            <a:r>
              <a:rPr kumimoji="1" lang="ja-JP" altLang="en-US" dirty="0">
                <a:latin typeface="ＭＳ Ｐゴシック" panose="020B0600070205080204" pitchFamily="50" charset="-128"/>
                <a:ea typeface="ＭＳ Ｐゴシック" panose="020B0600070205080204" pitchFamily="50" charset="-128"/>
              </a:rPr>
              <a:t>割近くにもおよび、</a:t>
            </a:r>
            <a:r>
              <a:rPr kumimoji="1" lang="ja-JP" altLang="en-US" dirty="0">
                <a:solidFill>
                  <a:srgbClr val="FF0000"/>
                </a:solidFill>
                <a:latin typeface="ＭＳ Ｐゴシック" panose="020B0600070205080204" pitchFamily="50" charset="-128"/>
                <a:ea typeface="ＭＳ Ｐゴシック" panose="020B0600070205080204" pitchFamily="50" charset="-128"/>
              </a:rPr>
              <a:t>客数の回復に必要な販路開拓への支障が懸念</a:t>
            </a:r>
            <a:r>
              <a:rPr kumimoji="1" lang="ja-JP" altLang="en-US" dirty="0">
                <a:latin typeface="ＭＳ Ｐゴシック" panose="020B0600070205080204" pitchFamily="50" charset="-128"/>
                <a:ea typeface="ＭＳ Ｐゴシック" panose="020B0600070205080204" pitchFamily="50" charset="-128"/>
              </a:rPr>
              <a:t>。</a:t>
            </a:r>
          </a:p>
        </p:txBody>
      </p:sp>
    </p:spTree>
    <p:extLst>
      <p:ext uri="{BB962C8B-B14F-4D97-AF65-F5344CB8AC3E}">
        <p14:creationId xmlns:p14="http://schemas.microsoft.com/office/powerpoint/2010/main" val="2011627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1ECD158-90B3-4170-90AF-DD859E6DFB09}"/>
              </a:ext>
            </a:extLst>
          </p:cNvPr>
          <p:cNvSpPr/>
          <p:nvPr/>
        </p:nvSpPr>
        <p:spPr>
          <a:xfrm>
            <a:off x="149469" y="149469"/>
            <a:ext cx="11904785" cy="36927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dirty="0">
                <a:latin typeface="ＭＳ Ｐゴシック" panose="020B0600070205080204" pitchFamily="50" charset="-128"/>
                <a:ea typeface="ＭＳ Ｐゴシック" panose="020B0600070205080204" pitchFamily="50" charset="-128"/>
              </a:rPr>
              <a:t>資金調達</a:t>
            </a:r>
          </a:p>
        </p:txBody>
      </p:sp>
      <p:sp>
        <p:nvSpPr>
          <p:cNvPr id="2" name="スライド番号プレースホルダー 1">
            <a:extLst>
              <a:ext uri="{FF2B5EF4-FFF2-40B4-BE49-F238E27FC236}">
                <a16:creationId xmlns:a16="http://schemas.microsoft.com/office/drawing/2014/main" id="{0BD907FD-E28F-485E-B66D-450016419D5A}"/>
              </a:ext>
            </a:extLst>
          </p:cNvPr>
          <p:cNvSpPr>
            <a:spLocks noGrp="1"/>
          </p:cNvSpPr>
          <p:nvPr>
            <p:ph type="sldNum" sz="quarter" idx="12"/>
          </p:nvPr>
        </p:nvSpPr>
        <p:spPr/>
        <p:txBody>
          <a:bodyPr/>
          <a:lstStyle/>
          <a:p>
            <a:fld id="{87FC8D82-8234-4172-B25F-120A310F6D37}" type="slidenum">
              <a:rPr kumimoji="1" lang="ja-JP" altLang="en-US" smtClean="0"/>
              <a:t>8</a:t>
            </a:fld>
            <a:endParaRPr kumimoji="1" lang="ja-JP" altLang="en-US"/>
          </a:p>
        </p:txBody>
      </p:sp>
      <p:pic>
        <p:nvPicPr>
          <p:cNvPr id="3" name="図 2">
            <a:extLst>
              <a:ext uri="{FF2B5EF4-FFF2-40B4-BE49-F238E27FC236}">
                <a16:creationId xmlns:a16="http://schemas.microsoft.com/office/drawing/2014/main" id="{EB798296-21CC-48D3-9466-F76928D1223B}"/>
              </a:ext>
            </a:extLst>
          </p:cNvPr>
          <p:cNvPicPr>
            <a:picLocks noChangeAspect="1"/>
          </p:cNvPicPr>
          <p:nvPr/>
        </p:nvPicPr>
        <p:blipFill>
          <a:blip r:embed="rId2"/>
          <a:stretch>
            <a:fillRect/>
          </a:stretch>
        </p:blipFill>
        <p:spPr>
          <a:xfrm>
            <a:off x="321680" y="624254"/>
            <a:ext cx="3940839" cy="2813294"/>
          </a:xfrm>
          <a:prstGeom prst="rect">
            <a:avLst/>
          </a:prstGeom>
        </p:spPr>
      </p:pic>
      <p:pic>
        <p:nvPicPr>
          <p:cNvPr id="5" name="図 4">
            <a:extLst>
              <a:ext uri="{FF2B5EF4-FFF2-40B4-BE49-F238E27FC236}">
                <a16:creationId xmlns:a16="http://schemas.microsoft.com/office/drawing/2014/main" id="{4AC7A45F-3F4F-4FF3-9C8F-6576E2335DE8}"/>
              </a:ext>
            </a:extLst>
          </p:cNvPr>
          <p:cNvPicPr>
            <a:picLocks noChangeAspect="1"/>
          </p:cNvPicPr>
          <p:nvPr/>
        </p:nvPicPr>
        <p:blipFill>
          <a:blip r:embed="rId3"/>
          <a:stretch>
            <a:fillRect/>
          </a:stretch>
        </p:blipFill>
        <p:spPr>
          <a:xfrm>
            <a:off x="5632234" y="3496846"/>
            <a:ext cx="5191096" cy="2952067"/>
          </a:xfrm>
          <a:prstGeom prst="rect">
            <a:avLst/>
          </a:prstGeom>
        </p:spPr>
      </p:pic>
      <p:pic>
        <p:nvPicPr>
          <p:cNvPr id="6" name="図 5">
            <a:extLst>
              <a:ext uri="{FF2B5EF4-FFF2-40B4-BE49-F238E27FC236}">
                <a16:creationId xmlns:a16="http://schemas.microsoft.com/office/drawing/2014/main" id="{DEC9337E-7267-4DD2-9D1E-36AB0FE50E0E}"/>
              </a:ext>
            </a:extLst>
          </p:cNvPr>
          <p:cNvPicPr>
            <a:picLocks noChangeAspect="1"/>
          </p:cNvPicPr>
          <p:nvPr/>
        </p:nvPicPr>
        <p:blipFill>
          <a:blip r:embed="rId4"/>
          <a:stretch>
            <a:fillRect/>
          </a:stretch>
        </p:blipFill>
        <p:spPr>
          <a:xfrm>
            <a:off x="321681" y="3496847"/>
            <a:ext cx="5191096" cy="2952067"/>
          </a:xfrm>
          <a:prstGeom prst="rect">
            <a:avLst/>
          </a:prstGeom>
        </p:spPr>
      </p:pic>
      <p:sp>
        <p:nvSpPr>
          <p:cNvPr id="7" name="テキスト ボックス 6">
            <a:extLst>
              <a:ext uri="{FF2B5EF4-FFF2-40B4-BE49-F238E27FC236}">
                <a16:creationId xmlns:a16="http://schemas.microsoft.com/office/drawing/2014/main" id="{CDEF79AD-70EC-40EA-AD1B-022F24FFAB60}"/>
              </a:ext>
            </a:extLst>
          </p:cNvPr>
          <p:cNvSpPr txBox="1"/>
          <p:nvPr/>
        </p:nvSpPr>
        <p:spPr>
          <a:xfrm>
            <a:off x="4404946" y="805505"/>
            <a:ext cx="7148146" cy="2185214"/>
          </a:xfrm>
          <a:prstGeom prst="rect">
            <a:avLst/>
          </a:prstGeom>
          <a:noFill/>
        </p:spPr>
        <p:txBody>
          <a:bodyPr wrap="square" rtlCol="0">
            <a:spAutoFit/>
          </a:bodyPr>
          <a:lstStyle/>
          <a:p>
            <a:pPr marL="285750" indent="-285750">
              <a:spcAft>
                <a:spcPts val="1200"/>
              </a:spcAft>
              <a:buFont typeface="Wingdings" panose="05000000000000000000" pitchFamily="2" charset="2"/>
              <a:buChar char="l"/>
            </a:pPr>
            <a:r>
              <a:rPr lang="en-US" altLang="ja-JP" dirty="0">
                <a:latin typeface="ＭＳ Ｐゴシック" panose="020B0600070205080204" pitchFamily="50" charset="-128"/>
                <a:ea typeface="ＭＳ Ｐゴシック" panose="020B0600070205080204" pitchFamily="50" charset="-128"/>
              </a:rPr>
              <a:t>8</a:t>
            </a:r>
            <a:r>
              <a:rPr lang="ja-JP" altLang="en-US" dirty="0">
                <a:latin typeface="ＭＳ Ｐゴシック" panose="020B0600070205080204" pitchFamily="50" charset="-128"/>
                <a:ea typeface="ＭＳ Ｐゴシック" panose="020B0600070205080204" pitchFamily="50" charset="-128"/>
              </a:rPr>
              <a:t>割以上の事業者が「資金調達の予定がない」と回答。先の販路開拓の設問では、既存事業の見直し程度の取り組みが多かったが、大きな資金需要も発生しないため、調達予定がないと判断していると推察。</a:t>
            </a:r>
            <a:endParaRPr lang="en-US" altLang="ja-JP" dirty="0">
              <a:latin typeface="ＭＳ Ｐゴシック" panose="020B0600070205080204" pitchFamily="50" charset="-128"/>
              <a:ea typeface="ＭＳ Ｐゴシック" panose="020B0600070205080204" pitchFamily="50" charset="-128"/>
            </a:endParaRPr>
          </a:p>
          <a:p>
            <a:pPr marL="285750" indent="-285750">
              <a:spcAft>
                <a:spcPts val="1200"/>
              </a:spcAft>
              <a:buFont typeface="Wingdings" panose="05000000000000000000" pitchFamily="2" charset="2"/>
              <a:buChar char="l"/>
            </a:pPr>
            <a:r>
              <a:rPr kumimoji="1" lang="ja-JP" altLang="en-US" dirty="0">
                <a:latin typeface="ＭＳ Ｐゴシック" panose="020B0600070205080204" pitchFamily="50" charset="-128"/>
                <a:ea typeface="ＭＳ Ｐゴシック" panose="020B0600070205080204" pitchFamily="50" charset="-128"/>
              </a:rPr>
              <a:t>「資金調達の予定がある」と回答した事業者は、その調達方法は「借入金」が圧倒的に多く、調達の目的は「仕入資金」が最も多く、次いで「機械や車両等の購入」、「店舗施設の改善」が続いたが、「研究開発」はゼロであった。</a:t>
            </a:r>
          </a:p>
        </p:txBody>
      </p:sp>
    </p:spTree>
    <p:extLst>
      <p:ext uri="{BB962C8B-B14F-4D97-AF65-F5344CB8AC3E}">
        <p14:creationId xmlns:p14="http://schemas.microsoft.com/office/powerpoint/2010/main" val="1472276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1ECD158-90B3-4170-90AF-DD859E6DFB09}"/>
              </a:ext>
            </a:extLst>
          </p:cNvPr>
          <p:cNvSpPr/>
          <p:nvPr/>
        </p:nvSpPr>
        <p:spPr>
          <a:xfrm>
            <a:off x="149469" y="149469"/>
            <a:ext cx="11904785" cy="36927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dirty="0">
                <a:latin typeface="ＭＳ Ｐゴシック" panose="020B0600070205080204" pitchFamily="50" charset="-128"/>
                <a:ea typeface="ＭＳ Ｐゴシック" panose="020B0600070205080204" pitchFamily="50" charset="-128"/>
              </a:rPr>
              <a:t>補助金の活用</a:t>
            </a:r>
          </a:p>
        </p:txBody>
      </p:sp>
      <p:sp>
        <p:nvSpPr>
          <p:cNvPr id="2" name="スライド番号プレースホルダー 1">
            <a:extLst>
              <a:ext uri="{FF2B5EF4-FFF2-40B4-BE49-F238E27FC236}">
                <a16:creationId xmlns:a16="http://schemas.microsoft.com/office/drawing/2014/main" id="{6F395490-4F59-4146-B4A0-05FD6DB80DDB}"/>
              </a:ext>
            </a:extLst>
          </p:cNvPr>
          <p:cNvSpPr>
            <a:spLocks noGrp="1"/>
          </p:cNvSpPr>
          <p:nvPr>
            <p:ph type="sldNum" sz="quarter" idx="12"/>
          </p:nvPr>
        </p:nvSpPr>
        <p:spPr/>
        <p:txBody>
          <a:bodyPr/>
          <a:lstStyle/>
          <a:p>
            <a:fld id="{87FC8D82-8234-4172-B25F-120A310F6D37}" type="slidenum">
              <a:rPr kumimoji="1" lang="ja-JP" altLang="en-US" smtClean="0"/>
              <a:t>9</a:t>
            </a:fld>
            <a:endParaRPr kumimoji="1" lang="ja-JP" altLang="en-US"/>
          </a:p>
        </p:txBody>
      </p:sp>
      <p:pic>
        <p:nvPicPr>
          <p:cNvPr id="3" name="図 2">
            <a:extLst>
              <a:ext uri="{FF2B5EF4-FFF2-40B4-BE49-F238E27FC236}">
                <a16:creationId xmlns:a16="http://schemas.microsoft.com/office/drawing/2014/main" id="{9CA85192-6C25-4C0F-95B1-5BC7F35BCC70}"/>
              </a:ext>
            </a:extLst>
          </p:cNvPr>
          <p:cNvPicPr>
            <a:picLocks noChangeAspect="1"/>
          </p:cNvPicPr>
          <p:nvPr/>
        </p:nvPicPr>
        <p:blipFill>
          <a:blip r:embed="rId2"/>
          <a:stretch>
            <a:fillRect/>
          </a:stretch>
        </p:blipFill>
        <p:spPr>
          <a:xfrm>
            <a:off x="687703" y="2504975"/>
            <a:ext cx="3768654" cy="2690374"/>
          </a:xfrm>
          <a:prstGeom prst="rect">
            <a:avLst/>
          </a:prstGeom>
        </p:spPr>
      </p:pic>
      <p:pic>
        <p:nvPicPr>
          <p:cNvPr id="5" name="図 4">
            <a:extLst>
              <a:ext uri="{FF2B5EF4-FFF2-40B4-BE49-F238E27FC236}">
                <a16:creationId xmlns:a16="http://schemas.microsoft.com/office/drawing/2014/main" id="{575C8E68-06AF-4512-90FD-7D370489B403}"/>
              </a:ext>
            </a:extLst>
          </p:cNvPr>
          <p:cNvPicPr>
            <a:picLocks noChangeAspect="1"/>
          </p:cNvPicPr>
          <p:nvPr/>
        </p:nvPicPr>
        <p:blipFill>
          <a:blip r:embed="rId3"/>
          <a:stretch>
            <a:fillRect/>
          </a:stretch>
        </p:blipFill>
        <p:spPr>
          <a:xfrm>
            <a:off x="4580793" y="2504975"/>
            <a:ext cx="6244125" cy="4033937"/>
          </a:xfrm>
          <a:prstGeom prst="rect">
            <a:avLst/>
          </a:prstGeom>
        </p:spPr>
      </p:pic>
      <p:sp>
        <p:nvSpPr>
          <p:cNvPr id="6" name="テキスト ボックス 5">
            <a:extLst>
              <a:ext uri="{FF2B5EF4-FFF2-40B4-BE49-F238E27FC236}">
                <a16:creationId xmlns:a16="http://schemas.microsoft.com/office/drawing/2014/main" id="{EA0F5790-5E4C-4122-B809-0ED5B1E71226}"/>
              </a:ext>
            </a:extLst>
          </p:cNvPr>
          <p:cNvSpPr txBox="1"/>
          <p:nvPr/>
        </p:nvSpPr>
        <p:spPr>
          <a:xfrm>
            <a:off x="650630" y="805506"/>
            <a:ext cx="10902462" cy="1354217"/>
          </a:xfrm>
          <a:prstGeom prst="rect">
            <a:avLst/>
          </a:prstGeom>
          <a:noFill/>
        </p:spPr>
        <p:txBody>
          <a:bodyPr wrap="square" rtlCol="0">
            <a:spAutoFit/>
          </a:bodyPr>
          <a:lstStyle/>
          <a:p>
            <a:pPr marL="285750" indent="-285750">
              <a:spcAft>
                <a:spcPts val="1200"/>
              </a:spcAft>
              <a:buFont typeface="Wingdings" panose="05000000000000000000" pitchFamily="2" charset="2"/>
              <a:buChar char="l"/>
            </a:pPr>
            <a:r>
              <a:rPr lang="ja-JP" altLang="en-US" dirty="0">
                <a:latin typeface="ＭＳ Ｐゴシック" panose="020B0600070205080204" pitchFamily="50" charset="-128"/>
                <a:ea typeface="ＭＳ Ｐゴシック" panose="020B0600070205080204" pitchFamily="50" charset="-128"/>
              </a:rPr>
              <a:t>「補助金を活用する予定はない」と回答した事業者が半数を超えた。多くの補助金制度は、前向きかつ新規性のある事業が対象であるため、既存事業の延長線上で経営していると、補助金への関心は薄い。</a:t>
            </a:r>
            <a:endParaRPr lang="en-US" altLang="ja-JP" dirty="0">
              <a:latin typeface="ＭＳ Ｐゴシック" panose="020B0600070205080204" pitchFamily="50" charset="-128"/>
              <a:ea typeface="ＭＳ Ｐゴシック" panose="020B0600070205080204" pitchFamily="50" charset="-128"/>
            </a:endParaRPr>
          </a:p>
          <a:p>
            <a:pPr marL="285750" indent="-285750">
              <a:spcAft>
                <a:spcPts val="1200"/>
              </a:spcAft>
              <a:buFont typeface="Wingdings" panose="05000000000000000000" pitchFamily="2" charset="2"/>
              <a:buChar char="l"/>
            </a:pPr>
            <a:r>
              <a:rPr kumimoji="1" lang="ja-JP" altLang="en-US" dirty="0">
                <a:latin typeface="ＭＳ Ｐゴシック" panose="020B0600070205080204" pitchFamily="50" charset="-128"/>
                <a:ea typeface="ＭＳ Ｐゴシック" panose="020B0600070205080204" pitchFamily="50" charset="-128"/>
              </a:rPr>
              <a:t>一方「活用したい」と回答した事業者は</a:t>
            </a:r>
            <a:r>
              <a:rPr kumimoji="1" lang="en-US" altLang="ja-JP" dirty="0">
                <a:latin typeface="ＭＳ Ｐゴシック" panose="020B0600070205080204" pitchFamily="50" charset="-128"/>
                <a:ea typeface="ＭＳ Ｐゴシック" panose="020B0600070205080204" pitchFamily="50" charset="-128"/>
              </a:rPr>
              <a:t>17</a:t>
            </a:r>
            <a:r>
              <a:rPr kumimoji="1" lang="ja-JP" altLang="en-US" dirty="0">
                <a:latin typeface="ＭＳ Ｐゴシック" panose="020B0600070205080204" pitchFamily="50" charset="-128"/>
                <a:ea typeface="ＭＳ Ｐゴシック" panose="020B0600070205080204" pitchFamily="50" charset="-128"/>
              </a:rPr>
              <a:t>％存在し、その目的は「機械の導入」が最も多く、次いで「店舗・工場等の改修」が続き、設備投資に活用したいという意向がうかがえる。</a:t>
            </a:r>
          </a:p>
        </p:txBody>
      </p:sp>
    </p:spTree>
    <p:extLst>
      <p:ext uri="{BB962C8B-B14F-4D97-AF65-F5344CB8AC3E}">
        <p14:creationId xmlns:p14="http://schemas.microsoft.com/office/powerpoint/2010/main" val="312067360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TotalTime>
  <Words>1278</Words>
  <Application>Microsoft Office PowerPoint</Application>
  <PresentationFormat>ワイド画面</PresentationFormat>
  <Paragraphs>96</Paragraphs>
  <Slides>13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13</vt:i4>
      </vt:variant>
    </vt:vector>
  </HeadingPairs>
  <TitlesOfParts>
    <vt:vector size="19" baseType="lpstr">
      <vt:lpstr>ＭＳ Ｐゴシック</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syaki65@gmail.com</dc:creator>
  <cp:lastModifiedBy>pc00233912</cp:lastModifiedBy>
  <cp:revision>28</cp:revision>
  <cp:lastPrinted>2018-02-16T04:54:11Z</cp:lastPrinted>
  <dcterms:created xsi:type="dcterms:W3CDTF">2017-12-08T04:12:54Z</dcterms:created>
  <dcterms:modified xsi:type="dcterms:W3CDTF">2018-02-16T04:55:45Z</dcterms:modified>
</cp:coreProperties>
</file>